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3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p:nvGrpSpPr>
        <p:grpSpPr bwMode="gray">
          <a:xfrm>
            <a:off x="2336801" y="2"/>
            <a:ext cx="98552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grpSp>
      <p:sp>
        <p:nvSpPr>
          <p:cNvPr id="15"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16" name="Group 32"/>
          <p:cNvGrpSpPr/>
          <p:nvPr/>
        </p:nvGrpSpPr>
        <p:grpSpPr>
          <a:xfrm>
            <a:off x="1291456" y="6170992"/>
            <a:ext cx="12192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extLst>
      <p:ext uri="{BB962C8B-B14F-4D97-AF65-F5344CB8AC3E}">
        <p14:creationId xmlns:p14="http://schemas.microsoft.com/office/powerpoint/2010/main" val="2859297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023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2" name="TextBox 11"/>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6"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8"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702138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2" name="TextBox 11"/>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5" name="Content Placeholder 26"/>
          <p:cNvSpPr>
            <a:spLocks noGrp="1"/>
          </p:cNvSpPr>
          <p:nvPr>
            <p:ph sz="quarter" idx="15"/>
          </p:nvPr>
        </p:nvSpPr>
        <p:spPr>
          <a:xfrm>
            <a:off x="711200" y="1752600"/>
            <a:ext cx="107696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547174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711200" y="1752600"/>
            <a:ext cx="107696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28"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sp>
        <p:nvSpPr>
          <p:cNvPr id="29" name="TextBox 28"/>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5918202"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2865899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2"/>
            <a:ext cx="10769600" cy="1066799"/>
          </a:xfrm>
        </p:spPr>
        <p:txBody>
          <a:bodyPr anchor="t" anchorCtr="0">
            <a:noAutofit/>
          </a:bodyPr>
          <a:lstStyle>
            <a:lvl1pPr>
              <a:lnSpc>
                <a:spcPct val="90000"/>
              </a:lnSpc>
              <a:defRPr sz="3200">
                <a:solidFill>
                  <a:schemeClr val="tx1"/>
                </a:solidFill>
              </a:defRPr>
            </a:lvl1pPr>
          </a:lstStyle>
          <a:p>
            <a:r>
              <a:rPr lang="en-US" noProof="0" smtClean="0"/>
              <a:t>Click to edit Master title style</a:t>
            </a:r>
            <a:endParaRPr lang="en-GB" noProof="0" smtClean="0"/>
          </a:p>
        </p:txBody>
      </p:sp>
      <p:sp>
        <p:nvSpPr>
          <p:cNvPr id="58" name="Subtitle 2"/>
          <p:cNvSpPr>
            <a:spLocks noGrp="1"/>
          </p:cNvSpPr>
          <p:nvPr>
            <p:ph type="subTitle" idx="1"/>
          </p:nvPr>
        </p:nvSpPr>
        <p:spPr bwMode="black">
          <a:xfrm>
            <a:off x="711200" y="1905002"/>
            <a:ext cx="107696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smtClean="0"/>
          </a:p>
        </p:txBody>
      </p:sp>
      <p:sp>
        <p:nvSpPr>
          <p:cNvPr id="33"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4" name="TextBox 33"/>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2" name="Shape 11"/>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4150681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200" baseline="0">
                <a:solidFill>
                  <a:schemeClr val="bg1"/>
                </a:solidFill>
              </a:defRPr>
            </a:lvl1pPr>
          </a:lstStyle>
          <a:p>
            <a:r>
              <a:rPr lang="en-US" noProof="0" smtClean="0"/>
              <a:t>Click to edit Master title style</a:t>
            </a:r>
            <a:endParaRPr lang="en-GB" noProof="0"/>
          </a:p>
        </p:txBody>
      </p:sp>
      <p:sp>
        <p:nvSpPr>
          <p:cNvPr id="22" name="Subtitle 2"/>
          <p:cNvSpPr>
            <a:spLocks noGrp="1"/>
          </p:cNvSpPr>
          <p:nvPr>
            <p:ph type="subTitle" idx="1"/>
          </p:nvPr>
        </p:nvSpPr>
        <p:spPr bwMode="black">
          <a:xfrm>
            <a:off x="711200" y="1905000"/>
            <a:ext cx="107696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sp>
        <p:nvSpPr>
          <p:cNvPr id="38" name="TextBox 37"/>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5918202"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2192459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en-GB" noProof="0" smtClean="0"/>
          </a:p>
        </p:txBody>
      </p:sp>
      <p:sp>
        <p:nvSpPr>
          <p:cNvPr id="20" name="Content Placeholder 19"/>
          <p:cNvSpPr>
            <a:spLocks noGrp="1"/>
          </p:cNvSpPr>
          <p:nvPr>
            <p:ph sz="quarter" idx="13"/>
          </p:nvPr>
        </p:nvSpPr>
        <p:spPr>
          <a:xfrm>
            <a:off x="711202" y="2819400"/>
            <a:ext cx="52831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33" name="Subtitle 2"/>
          <p:cNvSpPr>
            <a:spLocks noGrp="1"/>
          </p:cNvSpPr>
          <p:nvPr>
            <p:ph type="subTitle" idx="1"/>
          </p:nvPr>
        </p:nvSpPr>
        <p:spPr bwMode="black">
          <a:xfrm>
            <a:off x="711200" y="1905001"/>
            <a:ext cx="107696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1"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sp>
        <p:nvSpPr>
          <p:cNvPr id="32" name="TextBox 31"/>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2" name="Shape 11"/>
          <p:cNvCxnSpPr/>
          <p:nvPr/>
        </p:nvCxnSpPr>
        <p:spPr>
          <a:xfrm rot="5400000" flipH="1" flipV="1">
            <a:off x="5918202"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3480796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0"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1" y="838200"/>
            <a:ext cx="7124700"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2527301" y="1828800"/>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02" name="Group 101"/>
          <p:cNvGrpSpPr>
            <a:grpSpLocks noChangeAspect="1"/>
          </p:cNvGrpSpPr>
          <p:nvPr/>
        </p:nvGrpSpPr>
        <p:grpSpPr>
          <a:xfrm>
            <a:off x="1291457" y="5768682"/>
            <a:ext cx="1643044"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grpSp>
    </p:spTree>
    <p:extLst>
      <p:ext uri="{BB962C8B-B14F-4D97-AF65-F5344CB8AC3E}">
        <p14:creationId xmlns:p14="http://schemas.microsoft.com/office/powerpoint/2010/main" val="816101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p:nvGrpSpPr>
        <p:grpSpPr bwMode="gray">
          <a:xfrm>
            <a:off x="2336801" y="2"/>
            <a:ext cx="98552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grpSp>
      <p:sp>
        <p:nvSpPr>
          <p:cNvPr id="31" name="Picture Placeholder 76"/>
          <p:cNvSpPr>
            <a:spLocks noGrp="1"/>
          </p:cNvSpPr>
          <p:nvPr>
            <p:ph type="pic" sz="quarter" idx="13"/>
          </p:nvPr>
        </p:nvSpPr>
        <p:spPr>
          <a:xfrm>
            <a:off x="812801" y="3048000"/>
            <a:ext cx="1219200" cy="762000"/>
          </a:xfrm>
        </p:spPr>
        <p:txBody>
          <a:bodyPr/>
          <a:lstStyle>
            <a:lvl1pPr>
              <a:defRPr sz="1400"/>
            </a:lvl1pPr>
          </a:lstStyle>
          <a:p>
            <a:r>
              <a:rPr lang="en-US" noProof="0" dirty="0" smtClean="0"/>
              <a:t>Click icon to add picture</a:t>
            </a:r>
            <a:endParaRPr lang="en-GB" noProof="0" dirty="0"/>
          </a:p>
        </p:txBody>
      </p:sp>
      <p:grpSp>
        <p:nvGrpSpPr>
          <p:cNvPr id="3" name="Group 31"/>
          <p:cNvGrpSpPr/>
          <p:nvPr/>
        </p:nvGrpSpPr>
        <p:grpSpPr>
          <a:xfrm>
            <a:off x="652115" y="2901698"/>
            <a:ext cx="1613003"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96" name="Group 32"/>
          <p:cNvGrpSpPr/>
          <p:nvPr/>
        </p:nvGrpSpPr>
        <p:grpSpPr>
          <a:xfrm>
            <a:off x="1291456" y="6170992"/>
            <a:ext cx="12192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extLst>
      <p:ext uri="{BB962C8B-B14F-4D97-AF65-F5344CB8AC3E}">
        <p14:creationId xmlns:p14="http://schemas.microsoft.com/office/powerpoint/2010/main" val="3546515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p:nvGrpSpPr>
        <p:grpSpPr bwMode="gray">
          <a:xfrm>
            <a:off x="2336801" y="2"/>
            <a:ext cx="98552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grpSp>
      <p:sp>
        <p:nvSpPr>
          <p:cNvPr id="54"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17" name="Picture Placeholder 76"/>
          <p:cNvSpPr>
            <a:spLocks noGrp="1"/>
          </p:cNvSpPr>
          <p:nvPr>
            <p:ph type="pic" sz="quarter" idx="13"/>
          </p:nvPr>
        </p:nvSpPr>
        <p:spPr>
          <a:xfrm>
            <a:off x="2336800" y="2899978"/>
            <a:ext cx="8432800" cy="3272223"/>
          </a:xfrm>
        </p:spPr>
        <p:txBody>
          <a:bodyPr/>
          <a:lstStyle>
            <a:lvl1pPr>
              <a:defRPr sz="1400"/>
            </a:lvl1pPr>
          </a:lstStyle>
          <a:p>
            <a:r>
              <a:rPr lang="en-US" noProof="0" dirty="0" smtClean="0"/>
              <a:t>Click icon to add picture</a:t>
            </a:r>
            <a:endParaRPr lang="en-GB" noProof="0" dirty="0"/>
          </a:p>
        </p:txBody>
      </p:sp>
      <p:grpSp>
        <p:nvGrpSpPr>
          <p:cNvPr id="18" name="Group 32"/>
          <p:cNvGrpSpPr/>
          <p:nvPr/>
        </p:nvGrpSpPr>
        <p:grpSpPr>
          <a:xfrm>
            <a:off x="1291456" y="6170992"/>
            <a:ext cx="12192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extLst>
      <p:ext uri="{BB962C8B-B14F-4D97-AF65-F5344CB8AC3E}">
        <p14:creationId xmlns:p14="http://schemas.microsoft.com/office/powerpoint/2010/main" val="3675600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711200" y="1752600"/>
            <a:ext cx="107696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2" name="TextBox 31"/>
          <p:cNvSpPr txBox="1"/>
          <p:nvPr/>
        </p:nvSpPr>
        <p:spPr>
          <a:xfrm>
            <a:off x="711200" y="6477001"/>
            <a:ext cx="34544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5" name="Shape 14"/>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19167447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9855200" y="685802"/>
            <a:ext cx="23368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81" name="Rectangle 648"/>
          <p:cNvSpPr>
            <a:spLocks noChangeArrowheads="1"/>
          </p:cNvSpPr>
          <p:nvPr/>
        </p:nvSpPr>
        <p:spPr bwMode="gray">
          <a:xfrm>
            <a:off x="2336800" y="0"/>
            <a:ext cx="75184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83" name="Rectangle 650"/>
          <p:cNvSpPr>
            <a:spLocks noChangeArrowheads="1"/>
          </p:cNvSpPr>
          <p:nvPr/>
        </p:nvSpPr>
        <p:spPr bwMode="gray">
          <a:xfrm>
            <a:off x="2336800" y="685800"/>
            <a:ext cx="75184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50"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1" name="Group 32"/>
          <p:cNvGrpSpPr/>
          <p:nvPr/>
        </p:nvGrpSpPr>
        <p:grpSpPr>
          <a:xfrm>
            <a:off x="1291456" y="6170992"/>
            <a:ext cx="12192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extLst>
      <p:ext uri="{BB962C8B-B14F-4D97-AF65-F5344CB8AC3E}">
        <p14:creationId xmlns:p14="http://schemas.microsoft.com/office/powerpoint/2010/main" val="2117293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200">
                <a:solidFill>
                  <a:schemeClr val="tx1"/>
                </a:solidFill>
              </a:defRPr>
            </a:lvl1pPr>
          </a:lstStyle>
          <a:p>
            <a:r>
              <a:rPr lang="en-US" noProof="0" smtClean="0"/>
              <a:t>Click to edit Master title style</a:t>
            </a:r>
            <a:endParaRPr lang="en-GB" noProof="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415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7BCD7E-D559-4A26-8E34-D9CB5EC1C639}" type="datetimeFigureOut">
              <a:rPr lang="en-US" smtClean="0"/>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3A6FBE-0A6D-49CE-AC7D-79C646B8DC65}" type="slidenum">
              <a:rPr lang="en-US" smtClean="0"/>
              <a:t>‹#›</a:t>
            </a:fld>
            <a:endParaRPr lang="en-US" dirty="0"/>
          </a:p>
        </p:txBody>
      </p:sp>
    </p:spTree>
    <p:extLst>
      <p:ext uri="{BB962C8B-B14F-4D97-AF65-F5344CB8AC3E}">
        <p14:creationId xmlns:p14="http://schemas.microsoft.com/office/powerpoint/2010/main" val="160271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711200" y="1752602"/>
            <a:ext cx="52832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197602" y="1752600"/>
            <a:ext cx="52831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3" name="TextBox 32"/>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62" name="Shape 61"/>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326047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1"/>
            <a:ext cx="10769600" cy="914400"/>
          </a:xfrm>
        </p:spPr>
        <p:txBody>
          <a:bodyPr/>
          <a:lstStyle/>
          <a:p>
            <a:r>
              <a:rPr lang="en-US" noProof="0" smtClean="0"/>
              <a:t>Click to edit Master title style</a:t>
            </a:r>
            <a:endParaRPr lang="en-GB" noProof="0"/>
          </a:p>
        </p:txBody>
      </p:sp>
      <p:sp>
        <p:nvSpPr>
          <p:cNvPr id="27" name="Content Placeholder 26"/>
          <p:cNvSpPr>
            <a:spLocks noGrp="1"/>
          </p:cNvSpPr>
          <p:nvPr>
            <p:ph sz="quarter" idx="13"/>
          </p:nvPr>
        </p:nvSpPr>
        <p:spPr>
          <a:xfrm>
            <a:off x="711200" y="1752602"/>
            <a:ext cx="3454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8" name="Content Placeholder 26"/>
          <p:cNvSpPr>
            <a:spLocks noGrp="1"/>
          </p:cNvSpPr>
          <p:nvPr>
            <p:ph sz="quarter" idx="14"/>
          </p:nvPr>
        </p:nvSpPr>
        <p:spPr>
          <a:xfrm>
            <a:off x="4368802" y="1752602"/>
            <a:ext cx="34543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8026400" y="1752602"/>
            <a:ext cx="3454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6"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7" name="TextBox 36"/>
          <p:cNvSpPr txBox="1"/>
          <p:nvPr/>
        </p:nvSpPr>
        <p:spPr>
          <a:xfrm>
            <a:off x="711200" y="6477001"/>
            <a:ext cx="34544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9" name="Shape 18"/>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2378976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711200" y="3352800"/>
            <a:ext cx="52832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197600" y="3352800"/>
            <a:ext cx="52832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3" name="TextBox 32"/>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3" name="Text Placeholder 12"/>
          <p:cNvSpPr>
            <a:spLocks noGrp="1"/>
          </p:cNvSpPr>
          <p:nvPr>
            <p:ph type="body" sz="quarter" idx="16"/>
          </p:nvPr>
        </p:nvSpPr>
        <p:spPr>
          <a:xfrm>
            <a:off x="711200" y="1752600"/>
            <a:ext cx="10769600" cy="1447800"/>
          </a:xfrm>
        </p:spPr>
        <p:txBody>
          <a:bodyPr/>
          <a:lstStyle/>
          <a:p>
            <a:pPr lvl="0"/>
            <a:r>
              <a:rPr lang="en-US" noProof="0" smtClean="0"/>
              <a:t>Click to edit Master text styles</a:t>
            </a:r>
          </a:p>
        </p:txBody>
      </p:sp>
      <p:cxnSp>
        <p:nvCxnSpPr>
          <p:cNvPr id="14" name="Shape 13"/>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92213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8026400" y="1752600"/>
            <a:ext cx="34544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8026400" y="4038600"/>
            <a:ext cx="34544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711200" y="1752600"/>
            <a:ext cx="7112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20" name="TextBox 19"/>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93931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711200" y="1752600"/>
            <a:ext cx="3454400" cy="2133600"/>
          </a:xfrm>
        </p:spPr>
        <p:txBody>
          <a:bodyPr/>
          <a:lstStyle/>
          <a:p>
            <a:pPr lvl="0"/>
            <a:r>
              <a:rPr lang="en-US" noProof="0" smtClean="0"/>
              <a:t>Click to edit Master text styles</a:t>
            </a:r>
          </a:p>
        </p:txBody>
      </p:sp>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711200" y="4038600"/>
            <a:ext cx="34544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4368800" y="1752600"/>
            <a:ext cx="7112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20" name="TextBox 19"/>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3923003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4368800" y="685800"/>
            <a:ext cx="7112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4368800" y="1752600"/>
            <a:ext cx="7112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711200" y="1752600"/>
            <a:ext cx="34544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18"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9" name="TextBox 18"/>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1" smtClean="0">
                <a:latin typeface="Arial" pitchFamily="34" charset="0"/>
                <a:cs typeface="Arial" pitchFamily="34" charset="0"/>
              </a:rPr>
              <a:t>PwC</a:t>
            </a:r>
            <a:endParaRPr lang="en-GB" sz="1000" noProof="1">
              <a:latin typeface="Arial" pitchFamily="34" charset="0"/>
              <a:cs typeface="Arial" pitchFamily="34" charset="0"/>
            </a:endParaRPr>
          </a:p>
        </p:txBody>
      </p:sp>
      <p:cxnSp>
        <p:nvCxnSpPr>
          <p:cNvPr id="30" name="Shape 29"/>
          <p:cNvCxnSpPr/>
          <p:nvPr/>
        </p:nvCxnSpPr>
        <p:spPr>
          <a:xfrm rot="5400000" flipH="1" flipV="1">
            <a:off x="7747002" y="-2971800"/>
            <a:ext cx="152399" cy="73152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231421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1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6" name="TextBox 15"/>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0" name="Shape 9"/>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9"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Tree>
    <p:extLst>
      <p:ext uri="{BB962C8B-B14F-4D97-AF65-F5344CB8AC3E}">
        <p14:creationId xmlns:p14="http://schemas.microsoft.com/office/powerpoint/2010/main" val="89936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B3A6FBE-0A6D-49CE-AC7D-79C646B8DC65}" type="slidenum">
              <a:rPr lang="en-US" smtClean="0"/>
              <a:t>‹#›</a:t>
            </a:fld>
            <a:endParaRPr lang="en-US" dirty="0"/>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57BCD7E-D559-4A26-8E34-D9CB5EC1C639}" type="datetimeFigureOut">
              <a:rPr lang="en-US" smtClean="0"/>
              <a:t>9/25/2016</a:t>
            </a:fld>
            <a:endParaRPr lang="en-US" dirty="0"/>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Tree>
    <p:extLst>
      <p:ext uri="{BB962C8B-B14F-4D97-AF65-F5344CB8AC3E}">
        <p14:creationId xmlns:p14="http://schemas.microsoft.com/office/powerpoint/2010/main" val="2329854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5314950" y="8636000"/>
            <a:ext cx="1145286" cy="203200"/>
          </a:xfrm>
          <a:prstGeom prst="rect">
            <a:avLst/>
          </a:prstGeom>
        </p:spPr>
        <p:txBody>
          <a:bodyPr/>
          <a:lstStyle/>
          <a:p>
            <a:fld id="{9EBD5762-3BDC-484D-9503-7EA6D5A9A8CE}" type="slidenum">
              <a:rPr lang="en-US" smtClean="0"/>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35073463"/>
              </p:ext>
            </p:extLst>
          </p:nvPr>
        </p:nvGraphicFramePr>
        <p:xfrm>
          <a:off x="1828800" y="1524001"/>
          <a:ext cx="4648200" cy="3093719"/>
        </p:xfrm>
        <a:graphic>
          <a:graphicData uri="http://schemas.openxmlformats.org/drawingml/2006/table">
            <a:tbl>
              <a:tblPr bandRow="1">
                <a:tableStyleId>{D27102A9-8310-4765-A935-A1911B00CA55}</a:tableStyleId>
              </a:tblPr>
              <a:tblGrid>
                <a:gridCol w="4648200"/>
              </a:tblGrid>
              <a:tr h="614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i="1" u="none" strike="noStrike" kern="1200" baseline="0" dirty="0" smtClean="0">
                          <a:solidFill>
                            <a:schemeClr val="tx2"/>
                          </a:solidFill>
                          <a:latin typeface="+mj-lt"/>
                          <a:ea typeface="+mn-ea"/>
                          <a:cs typeface="+mn-cs"/>
                        </a:rPr>
                        <a:t>Parmanan Deopersad - PwC Cayman </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1" i="0" u="none" strike="noStrike" kern="1200" baseline="0" dirty="0" smtClean="0">
                          <a:solidFill>
                            <a:schemeClr val="tx1"/>
                          </a:solidFill>
                          <a:latin typeface="+mj-lt"/>
                          <a:ea typeface="+mn-ea"/>
                          <a:cs typeface="+mn-cs"/>
                        </a:rPr>
                        <a:t>Director </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latin typeface="+mj-lt"/>
                          <a:ea typeface="+mn-ea"/>
                          <a:cs typeface="+mn-cs"/>
                        </a:rPr>
                        <a:t>Telephone: +1 (345) 914 8721</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latin typeface="+mj-lt"/>
                          <a:ea typeface="+mn-ea"/>
                          <a:cs typeface="+mn-cs"/>
                        </a:rPr>
                        <a:t>Cellphone: +1 (345) 938 8721</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latin typeface="+mj-lt"/>
                          <a:ea typeface="+mn-ea"/>
                          <a:cs typeface="+mn-cs"/>
                        </a:rPr>
                        <a:t>E-mail: p.deopersad@ky.pwc.com </a:t>
                      </a:r>
                      <a:endParaRPr lang="en-US" sz="800" kern="1200" baseline="0" dirty="0" smtClean="0">
                        <a:solidFill>
                          <a:schemeClr val="tx2"/>
                        </a:solidFill>
                        <a:latin typeface="+mj-lt"/>
                        <a:ea typeface="+mn-ea"/>
                        <a:cs typeface="+mn-cs"/>
                      </a:endParaRPr>
                    </a:p>
                  </a:txBody>
                  <a:tcPr marL="68580" marR="68580" marT="60960" marB="60960">
                    <a:lnT w="12700" cap="flat" cmpd="sng" algn="ctr">
                      <a:solidFill>
                        <a:schemeClr val="tx2"/>
                      </a:solidFill>
                      <a:prstDash val="solid"/>
                      <a:round/>
                      <a:headEnd type="none" w="med" len="med"/>
                      <a:tailEnd type="none" w="med" len="med"/>
                    </a:lnT>
                    <a:lnB w="12700" cap="flat" cmpd="sng" algn="ctr">
                      <a:solidFill>
                        <a:schemeClr val="tx2"/>
                      </a:solidFill>
                      <a:prstDash val="sysDot"/>
                      <a:round/>
                      <a:headEnd type="none" w="med" len="med"/>
                      <a:tailEnd type="none" w="med" len="med"/>
                    </a:lnB>
                    <a:noFill/>
                  </a:tcPr>
                </a:tc>
              </a:tr>
              <a:tr h="11404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i="1" kern="1200" baseline="0" dirty="0" smtClean="0">
                          <a:solidFill>
                            <a:schemeClr val="tx2"/>
                          </a:solidFill>
                          <a:latin typeface="+mj-lt"/>
                          <a:ea typeface="+mn-ea"/>
                          <a:cs typeface="+mn-cs"/>
                        </a:rPr>
                        <a:t>Experience and expertise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1" i="1" kern="1200" baseline="0" dirty="0" smtClean="0">
                        <a:solidFill>
                          <a:schemeClr val="tx2"/>
                        </a:solidFill>
                        <a:latin typeface="+mj-lt"/>
                        <a:ea typeface="+mn-ea"/>
                        <a:cs typeface="+mn-cs"/>
                      </a:endParaRPr>
                    </a:p>
                    <a:p>
                      <a:r>
                        <a:rPr kumimoji="0" lang="en-US" sz="800" b="0" i="0" u="none" strike="noStrike" kern="1200" cap="none" spc="0" normalizeH="0" baseline="0" dirty="0" smtClean="0">
                          <a:ln>
                            <a:noFill/>
                          </a:ln>
                          <a:solidFill>
                            <a:srgbClr val="000000"/>
                          </a:solidFill>
                          <a:effectLst/>
                          <a:uLnTx/>
                          <a:uFillTx/>
                          <a:latin typeface="Georgia"/>
                          <a:ea typeface="+mn-ea"/>
                          <a:cs typeface="+mn-cs"/>
                        </a:rPr>
                        <a:t>Parmanan is director of PwC Cayman’s financial statement preparation services group. He has been with PwC for more than 15 years and has more than 10 years of asset management assurance experience with a variety of hedge fund structures and strategies. He has extensive experience in the application of both US GAAP and IFRS and is co-author of PwC’s global Illustrative IFRS Financial Statements for Investment Funds.</a:t>
                      </a:r>
                    </a:p>
                    <a:p>
                      <a:endParaRPr kumimoji="0" lang="en-US" sz="800" b="0" i="0" u="none" strike="noStrike" kern="1200" cap="none" spc="0" normalizeH="0" baseline="0" dirty="0" smtClean="0">
                        <a:ln>
                          <a:noFill/>
                        </a:ln>
                        <a:solidFill>
                          <a:srgbClr val="000000"/>
                        </a:solidFill>
                        <a:effectLst/>
                        <a:uLnTx/>
                        <a:uFillTx/>
                        <a:latin typeface="Georgia"/>
                        <a:ea typeface="+mn-ea"/>
                        <a:cs typeface="+mn-cs"/>
                      </a:endParaRPr>
                    </a:p>
                    <a:p>
                      <a:r>
                        <a:rPr kumimoji="0" lang="en-US" sz="800" b="0" i="0" u="none" strike="noStrike" kern="1200" cap="none" spc="0" normalizeH="0" baseline="0" dirty="0" smtClean="0">
                          <a:ln>
                            <a:noFill/>
                          </a:ln>
                          <a:solidFill>
                            <a:srgbClr val="000000"/>
                          </a:solidFill>
                          <a:effectLst/>
                          <a:uLnTx/>
                          <a:uFillTx/>
                          <a:latin typeface="Georgia"/>
                          <a:ea typeface="+mn-ea"/>
                          <a:cs typeface="+mn-cs"/>
                        </a:rPr>
                        <a:t>Parmanan is a member of the main committee of PwC’s global IFRS asset management industry accounting group and also sits on PwC Cayman’s technical committee. </a:t>
                      </a:r>
                    </a:p>
                  </a:txBody>
                  <a:tcPr marL="68580" marR="68580" marT="60960" marB="60960">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noFill/>
                  </a:tcPr>
                </a:tc>
              </a:tr>
              <a:tr h="1005839">
                <a:tc>
                  <a:txBody>
                    <a:bodyPr/>
                    <a:lstStyle/>
                    <a:p>
                      <a:pPr marL="0" indent="0" algn="l" defTabSz="914400" rtl="0" eaLnBrk="1" latinLnBrk="0" hangingPunct="1"/>
                      <a:r>
                        <a:rPr kumimoji="0" lang="en-US" sz="800" b="1" i="1" u="none" strike="noStrike" cap="none" normalizeH="0" baseline="0" dirty="0" smtClean="0">
                          <a:ln>
                            <a:noFill/>
                          </a:ln>
                          <a:solidFill>
                            <a:schemeClr val="tx2"/>
                          </a:solidFill>
                          <a:effectLst/>
                          <a:latin typeface="+mj-lt"/>
                        </a:rPr>
                        <a:t>Qualifications and memberships</a:t>
                      </a:r>
                    </a:p>
                    <a:p>
                      <a:pPr marL="0" indent="0" algn="l" defTabSz="914400" rtl="0" eaLnBrk="1" latinLnBrk="0" hangingPunct="1"/>
                      <a:endParaRPr kumimoji="0" lang="en-US" sz="800" b="1" i="1" u="none" strike="noStrike" cap="none" normalizeH="0" baseline="0" dirty="0" smtClean="0">
                        <a:ln>
                          <a:noFill/>
                        </a:ln>
                        <a:solidFill>
                          <a:schemeClr val="tx2"/>
                        </a:solidFill>
                        <a:effectLst/>
                        <a:latin typeface="+mj-lt"/>
                      </a:endParaRPr>
                    </a:p>
                    <a:p>
                      <a:r>
                        <a:rPr kumimoji="0" lang="en-US" sz="800" b="0" i="0" u="none" strike="noStrike" kern="1200" cap="none" spc="0" normalizeH="0" baseline="0" dirty="0" err="1" smtClean="0">
                          <a:ln>
                            <a:noFill/>
                          </a:ln>
                          <a:solidFill>
                            <a:srgbClr val="000000"/>
                          </a:solidFill>
                          <a:effectLst/>
                          <a:uLnTx/>
                          <a:uFillTx/>
                          <a:latin typeface="Georgia"/>
                          <a:ea typeface="+mn-ea"/>
                          <a:cs typeface="+mn-cs"/>
                        </a:rPr>
                        <a:t>Parmanan</a:t>
                      </a:r>
                      <a:r>
                        <a:rPr kumimoji="0" lang="en-US" sz="800" b="0" i="0" u="none" strike="noStrike" kern="1200" cap="none" spc="0" normalizeH="0" baseline="0" smtClean="0">
                          <a:ln>
                            <a:noFill/>
                          </a:ln>
                          <a:solidFill>
                            <a:srgbClr val="000000"/>
                          </a:solidFill>
                          <a:effectLst/>
                          <a:uLnTx/>
                          <a:uFillTx/>
                          <a:latin typeface="Georgia"/>
                          <a:ea typeface="+mn-ea"/>
                          <a:cs typeface="+mn-cs"/>
                        </a:rPr>
                        <a:t> </a:t>
                      </a:r>
                      <a:r>
                        <a:rPr kumimoji="0" lang="en-US" sz="800" b="0" i="0" u="none" strike="noStrike" kern="1200" cap="none" spc="0" normalizeH="0" baseline="0" smtClean="0">
                          <a:ln>
                            <a:noFill/>
                          </a:ln>
                          <a:solidFill>
                            <a:srgbClr val="000000"/>
                          </a:solidFill>
                          <a:effectLst/>
                          <a:uLnTx/>
                          <a:uFillTx/>
                          <a:latin typeface="Georgia"/>
                          <a:ea typeface="+mn-ea"/>
                          <a:cs typeface="+mn-cs"/>
                        </a:rPr>
                        <a:t>is </a:t>
                      </a:r>
                      <a:r>
                        <a:rPr kumimoji="0" lang="en-US" sz="800" b="0" i="0" u="none" strike="noStrike" kern="1200" cap="none" spc="0" normalizeH="0" baseline="0" dirty="0" smtClean="0">
                          <a:ln>
                            <a:noFill/>
                          </a:ln>
                          <a:solidFill>
                            <a:srgbClr val="000000"/>
                          </a:solidFill>
                          <a:effectLst/>
                          <a:uLnTx/>
                          <a:uFillTx/>
                          <a:latin typeface="Georgia"/>
                          <a:ea typeface="+mn-ea"/>
                          <a:cs typeface="+mn-cs"/>
                        </a:rPr>
                        <a:t>a fellow of the Association of Chartered Certified Accountants and member of the Cayman Islands Institute of Professional Accountants.</a:t>
                      </a:r>
                    </a:p>
                  </a:txBody>
                  <a:tcPr marL="68580" marR="68580" marT="60960" marB="60960">
                    <a:lnT w="12700" cap="flat" cmpd="sng" algn="ctr">
                      <a:solidFill>
                        <a:schemeClr val="tx2"/>
                      </a:solidFill>
                      <a:prstDash val="sysDot"/>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740" y="1524001"/>
            <a:ext cx="1083496" cy="1552431"/>
          </a:xfrm>
          <a:prstGeom prst="rect">
            <a:avLst/>
          </a:prstGeom>
        </p:spPr>
      </p:pic>
    </p:spTree>
    <p:extLst>
      <p:ext uri="{BB962C8B-B14F-4D97-AF65-F5344CB8AC3E}">
        <p14:creationId xmlns:p14="http://schemas.microsoft.com/office/powerpoint/2010/main" val="960990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PwC</Template>
  <TotalTime>14</TotalTime>
  <Words>152</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Georgia</vt:lpstr>
      <vt:lpstr>PwC</vt:lpstr>
      <vt:lpstr>PowerPoint Presentation</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Fell</dc:creator>
  <cp:lastModifiedBy>Carolyn du Toit</cp:lastModifiedBy>
  <cp:revision>9</cp:revision>
  <dcterms:created xsi:type="dcterms:W3CDTF">2016-09-23T18:22:23Z</dcterms:created>
  <dcterms:modified xsi:type="dcterms:W3CDTF">2016-09-25T17:31:14Z</dcterms:modified>
</cp:coreProperties>
</file>