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8"/>
  </p:notesMasterIdLst>
  <p:handoutMasterIdLst>
    <p:handoutMasterId r:id="rId49"/>
  </p:handoutMasterIdLst>
  <p:sldIdLst>
    <p:sldId id="257" r:id="rId2"/>
    <p:sldId id="280" r:id="rId3"/>
    <p:sldId id="281" r:id="rId4"/>
    <p:sldId id="367" r:id="rId5"/>
    <p:sldId id="279" r:id="rId6"/>
    <p:sldId id="358" r:id="rId7"/>
    <p:sldId id="282" r:id="rId8"/>
    <p:sldId id="378" r:id="rId9"/>
    <p:sldId id="370" r:id="rId10"/>
    <p:sldId id="391" r:id="rId11"/>
    <p:sldId id="380" r:id="rId12"/>
    <p:sldId id="381" r:id="rId13"/>
    <p:sldId id="382" r:id="rId14"/>
    <p:sldId id="386" r:id="rId15"/>
    <p:sldId id="383" r:id="rId16"/>
    <p:sldId id="384" r:id="rId17"/>
    <p:sldId id="385" r:id="rId18"/>
    <p:sldId id="387" r:id="rId19"/>
    <p:sldId id="389" r:id="rId20"/>
    <p:sldId id="379" r:id="rId21"/>
    <p:sldId id="392" r:id="rId22"/>
    <p:sldId id="393" r:id="rId23"/>
    <p:sldId id="394" r:id="rId24"/>
    <p:sldId id="368" r:id="rId25"/>
    <p:sldId id="395" r:id="rId26"/>
    <p:sldId id="412" r:id="rId27"/>
    <p:sldId id="397" r:id="rId28"/>
    <p:sldId id="413" r:id="rId29"/>
    <p:sldId id="398" r:id="rId30"/>
    <p:sldId id="399" r:id="rId31"/>
    <p:sldId id="400" r:id="rId32"/>
    <p:sldId id="414" r:id="rId33"/>
    <p:sldId id="401" r:id="rId34"/>
    <p:sldId id="402" r:id="rId35"/>
    <p:sldId id="403" r:id="rId36"/>
    <p:sldId id="404" r:id="rId37"/>
    <p:sldId id="415" r:id="rId38"/>
    <p:sldId id="405" r:id="rId39"/>
    <p:sldId id="407" r:id="rId40"/>
    <p:sldId id="406" r:id="rId41"/>
    <p:sldId id="408" r:id="rId42"/>
    <p:sldId id="409" r:id="rId43"/>
    <p:sldId id="410" r:id="rId44"/>
    <p:sldId id="411" r:id="rId45"/>
    <p:sldId id="334" r:id="rId46"/>
    <p:sldId id="270" r:id="rId47"/>
  </p:sldIdLst>
  <p:sldSz cx="12192000" cy="6858000"/>
  <p:notesSz cx="7315200" cy="9601200"/>
  <p:embeddedFontLst>
    <p:embeddedFont>
      <p:font typeface="Univers 45 Light" pitchFamily="2" charset="0"/>
      <p:regular r:id="rId50"/>
      <p:bold r:id="rId51"/>
      <p:italic r:id="rId52"/>
      <p:boldItalic r:id="rId53"/>
    </p:embeddedFont>
    <p:embeddedFont>
      <p:font typeface="KPMG Light" panose="020B0403030202040204" pitchFamily="34" charset="0"/>
      <p:regular r:id="rId54"/>
      <p:italic r:id="rId55"/>
    </p:embeddedFont>
    <p:embeddedFont>
      <p:font typeface="KPMG Extralight" panose="020B0303030202040204" pitchFamily="34" charset="0"/>
      <p:regular r:id="rId56"/>
      <p:italic r:id="rId57"/>
    </p:embeddedFont>
    <p:embeddedFont>
      <p:font typeface="Calibri" panose="020F0502020204030204" pitchFamily="34" charset="0"/>
      <p:regular r:id="rId58"/>
      <p:bold r:id="rId59"/>
      <p:italic r:id="rId60"/>
      <p:boldItalic r:id="rId61"/>
    </p:embeddedFont>
    <p:embeddedFont>
      <p:font typeface="Univers for KPMG Light" panose="020B0403020202020204" pitchFamily="34" charset="0"/>
      <p:regular r:id="rId62"/>
      <p: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0B8D"/>
    <a:srgbClr val="BC204B"/>
    <a:srgbClr val="F68D2E"/>
    <a:srgbClr val="EAAA00"/>
    <a:srgbClr val="43B02A"/>
    <a:srgbClr val="009A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76511" autoAdjust="0"/>
  </p:normalViewPr>
  <p:slideViewPr>
    <p:cSldViewPr snapToGrid="0" showGuides="1">
      <p:cViewPr>
        <p:scale>
          <a:sx n="75" d="100"/>
          <a:sy n="75" d="100"/>
        </p:scale>
        <p:origin x="573" y="-27"/>
      </p:cViewPr>
      <p:guideLst/>
    </p:cSldViewPr>
  </p:slideViewPr>
  <p:notesTextViewPr>
    <p:cViewPr>
      <p:scale>
        <a:sx n="200" d="100"/>
        <a:sy n="200" d="100"/>
      </p:scale>
      <p:origin x="0" y="0"/>
    </p:cViewPr>
  </p:notesTextViewPr>
  <p:notesViewPr>
    <p:cSldViewPr snapToGrid="0">
      <p:cViewPr>
        <p:scale>
          <a:sx n="400" d="100"/>
          <a:sy n="400" d="100"/>
        </p:scale>
        <p:origin x="-5163" y="-101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74EEA9B-059B-4D58-9AA2-C66DD917231C}" type="datetimeFigureOut">
              <a:rPr lang="en-US" smtClean="0"/>
              <a:t>3/12/2019</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F78ACF5B-5ECA-44E5-B8B5-80F0F74AE9E4}" type="slidenum">
              <a:rPr lang="en-US" smtClean="0"/>
              <a:t>‹#›</a:t>
            </a:fld>
            <a:endParaRPr lang="en-US"/>
          </a:p>
        </p:txBody>
      </p:sp>
    </p:spTree>
    <p:extLst>
      <p:ext uri="{BB962C8B-B14F-4D97-AF65-F5344CB8AC3E}">
        <p14:creationId xmlns:p14="http://schemas.microsoft.com/office/powerpoint/2010/main" val="1397444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876414D-694A-4B79-A0A2-CE028D222972}" type="datetimeFigureOut">
              <a:rPr lang="en-US" smtClean="0"/>
              <a:t>3/12/2019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FBB87E4-DF10-46F1-A6B8-CC807EE8A83B}" type="slidenum">
              <a:rPr lang="en-US" smtClean="0"/>
              <a:t>‹#›</a:t>
            </a:fld>
            <a:endParaRPr lang="en-US"/>
          </a:p>
        </p:txBody>
      </p:sp>
    </p:spTree>
    <p:extLst>
      <p:ext uri="{BB962C8B-B14F-4D97-AF65-F5344CB8AC3E}">
        <p14:creationId xmlns:p14="http://schemas.microsoft.com/office/powerpoint/2010/main" val="4273595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bitcoin.it/wiki/Proof_of_work"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en.wikipedia.org/wiki/Sybil_attack"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2</a:t>
            </a:fld>
            <a:endParaRPr lang="en-US"/>
          </a:p>
        </p:txBody>
      </p:sp>
    </p:spTree>
    <p:extLst>
      <p:ext uri="{BB962C8B-B14F-4D97-AF65-F5344CB8AC3E}">
        <p14:creationId xmlns:p14="http://schemas.microsoft.com/office/powerpoint/2010/main" val="2559933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11</a:t>
            </a:fld>
            <a:endParaRPr lang="en-US"/>
          </a:p>
        </p:txBody>
      </p:sp>
    </p:spTree>
    <p:extLst>
      <p:ext uri="{BB962C8B-B14F-4D97-AF65-F5344CB8AC3E}">
        <p14:creationId xmlns:p14="http://schemas.microsoft.com/office/powerpoint/2010/main" val="1652165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12</a:t>
            </a:fld>
            <a:endParaRPr lang="en-US"/>
          </a:p>
        </p:txBody>
      </p:sp>
    </p:spTree>
    <p:extLst>
      <p:ext uri="{BB962C8B-B14F-4D97-AF65-F5344CB8AC3E}">
        <p14:creationId xmlns:p14="http://schemas.microsoft.com/office/powerpoint/2010/main" val="3259944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13</a:t>
            </a:fld>
            <a:endParaRPr lang="en-US"/>
          </a:p>
        </p:txBody>
      </p:sp>
    </p:spTree>
    <p:extLst>
      <p:ext uri="{BB962C8B-B14F-4D97-AF65-F5344CB8AC3E}">
        <p14:creationId xmlns:p14="http://schemas.microsoft.com/office/powerpoint/2010/main" val="84511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Miners verify transactions by making</a:t>
            </a:r>
            <a:r>
              <a:rPr lang="en-US" baseline="0" dirty="0" smtClean="0"/>
              <a:t> sure the signature is correct and then add the transaction to the block.</a:t>
            </a:r>
          </a:p>
          <a:p>
            <a:endParaRPr lang="en-US" dirty="0" smtClean="0"/>
          </a:p>
        </p:txBody>
      </p:sp>
      <p:sp>
        <p:nvSpPr>
          <p:cNvPr id="4" name="Slide Number Placeholder 3"/>
          <p:cNvSpPr>
            <a:spLocks noGrp="1"/>
          </p:cNvSpPr>
          <p:nvPr>
            <p:ph type="sldNum" sz="quarter" idx="10"/>
          </p:nvPr>
        </p:nvSpPr>
        <p:spPr/>
        <p:txBody>
          <a:bodyPr/>
          <a:lstStyle/>
          <a:p>
            <a:fld id="{4FBB87E4-DF10-46F1-A6B8-CC807EE8A83B}" type="slidenum">
              <a:rPr lang="en-US" smtClean="0"/>
              <a:t>14</a:t>
            </a:fld>
            <a:endParaRPr lang="en-US"/>
          </a:p>
        </p:txBody>
      </p:sp>
    </p:spTree>
    <p:extLst>
      <p:ext uri="{BB962C8B-B14F-4D97-AF65-F5344CB8AC3E}">
        <p14:creationId xmlns:p14="http://schemas.microsoft.com/office/powerpoint/2010/main" val="1856683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key is derived</a:t>
            </a:r>
            <a:r>
              <a:rPr lang="en-US" baseline="0" dirty="0" smtClean="0"/>
              <a:t> from the private key</a:t>
            </a:r>
          </a:p>
          <a:p>
            <a:r>
              <a:rPr lang="en-US" dirty="0" smtClean="0"/>
              <a:t>Private key is used to sign transactions</a:t>
            </a:r>
          </a:p>
          <a:p>
            <a:r>
              <a:rPr lang="en-US" dirty="0" smtClean="0"/>
              <a:t>Public key is used to receive funds</a:t>
            </a:r>
          </a:p>
          <a:p>
            <a:endParaRPr lang="en-US" dirty="0" smtClean="0"/>
          </a:p>
          <a:p>
            <a:r>
              <a:rPr lang="en-US" dirty="0" smtClean="0"/>
              <a:t>There is a mathematical relationship between the public and the private key that allows the private key to be used to generate signatures on messages. This signature can be validated against the public key without revealing the private key.</a:t>
            </a:r>
          </a:p>
          <a:p>
            <a:endParaRPr lang="en-US" dirty="0" smtClean="0"/>
          </a:p>
          <a:p>
            <a:r>
              <a:rPr lang="en-US" dirty="0" smtClean="0"/>
              <a:t>These functions can not be reversed – You can not get my private key by reversing</a:t>
            </a:r>
            <a:r>
              <a:rPr lang="en-US" baseline="0" dirty="0" smtClean="0"/>
              <a:t> the Public key calculation</a:t>
            </a:r>
            <a:endParaRPr lang="en-US" dirty="0" smtClean="0"/>
          </a:p>
        </p:txBody>
      </p:sp>
      <p:sp>
        <p:nvSpPr>
          <p:cNvPr id="4" name="Slide Number Placeholder 3"/>
          <p:cNvSpPr>
            <a:spLocks noGrp="1"/>
          </p:cNvSpPr>
          <p:nvPr>
            <p:ph type="sldNum" sz="quarter" idx="10"/>
          </p:nvPr>
        </p:nvSpPr>
        <p:spPr/>
        <p:txBody>
          <a:bodyPr/>
          <a:lstStyle/>
          <a:p>
            <a:fld id="{4FBB87E4-DF10-46F1-A6B8-CC807EE8A83B}" type="slidenum">
              <a:rPr lang="en-US" smtClean="0"/>
              <a:t>15</a:t>
            </a:fld>
            <a:endParaRPr lang="en-US"/>
          </a:p>
        </p:txBody>
      </p:sp>
    </p:spTree>
    <p:extLst>
      <p:ext uri="{BB962C8B-B14F-4D97-AF65-F5344CB8AC3E}">
        <p14:creationId xmlns:p14="http://schemas.microsoft.com/office/powerpoint/2010/main" val="3711051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FBB87E4-DF10-46F1-A6B8-CC807EE8A83B}" type="slidenum">
              <a:rPr lang="en-US" smtClean="0"/>
              <a:t>16</a:t>
            </a:fld>
            <a:endParaRPr lang="en-US"/>
          </a:p>
        </p:txBody>
      </p:sp>
    </p:spTree>
    <p:extLst>
      <p:ext uri="{BB962C8B-B14F-4D97-AF65-F5344CB8AC3E}">
        <p14:creationId xmlns:p14="http://schemas.microsoft.com/office/powerpoint/2010/main" val="3686004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Miners verify transactions by making</a:t>
            </a:r>
            <a:r>
              <a:rPr lang="en-US" baseline="0" dirty="0" smtClean="0"/>
              <a:t> sure the signature is correct and then add the transaction to the block.</a:t>
            </a:r>
          </a:p>
          <a:p>
            <a:endParaRPr lang="en-US" dirty="0" smtClean="0"/>
          </a:p>
        </p:txBody>
      </p:sp>
      <p:sp>
        <p:nvSpPr>
          <p:cNvPr id="4" name="Slide Number Placeholder 3"/>
          <p:cNvSpPr>
            <a:spLocks noGrp="1"/>
          </p:cNvSpPr>
          <p:nvPr>
            <p:ph type="sldNum" sz="quarter" idx="10"/>
          </p:nvPr>
        </p:nvSpPr>
        <p:spPr/>
        <p:txBody>
          <a:bodyPr/>
          <a:lstStyle/>
          <a:p>
            <a:fld id="{4FBB87E4-DF10-46F1-A6B8-CC807EE8A83B}" type="slidenum">
              <a:rPr lang="en-US" smtClean="0"/>
              <a:t>17</a:t>
            </a:fld>
            <a:endParaRPr lang="en-US"/>
          </a:p>
        </p:txBody>
      </p:sp>
    </p:spTree>
    <p:extLst>
      <p:ext uri="{BB962C8B-B14F-4D97-AF65-F5344CB8AC3E}">
        <p14:creationId xmlns:p14="http://schemas.microsoft.com/office/powerpoint/2010/main" val="1805499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miners race to bundle all the pending transactions (including </a:t>
            </a:r>
            <a:r>
              <a:rPr lang="en-US" dirty="0" err="1" smtClean="0"/>
              <a:t>bobs</a:t>
            </a:r>
            <a:r>
              <a:rPr lang="en-US" dirty="0" smtClean="0"/>
              <a:t>) in the network and mine the resulting block by varying the nonce. In particular, the miners create a hash of the block, and if the hash does not begin with a particular number of zeros, the hash function is rerun using a new random number (i.e., the nonce). The required hash value must have a certain but arbitrary number of zeros at the beginning. It is unpredictable which nonce will generate the required hash with a correct number of zeros, so the miners have to keep trying by using different </a:t>
            </a:r>
            <a:r>
              <a:rPr lang="en-US" dirty="0" err="1" smtClean="0"/>
              <a:t>nonces</a:t>
            </a:r>
            <a:r>
              <a:rPr lang="en-US" dirty="0" smtClean="0"/>
              <a:t> to find the desired hash value. When the miner finds a hash value with the correct number of zeros (i.e., the discovered value is lower than target value), the discovery is announced in the network, and both the Bob and the Alice will also receive a confirmation about the successful transaction. Other miners communicate their acceptance, and they turn their attention to discover the next block in the network.</a:t>
            </a:r>
          </a:p>
          <a:p>
            <a:endParaRPr lang="en-US" dirty="0" smtClean="0"/>
          </a:p>
          <a:p>
            <a:r>
              <a:rPr lang="en-US" dirty="0" smtClean="0"/>
              <a:t>The goal is now to find a value for the nonce that results in a block header hash that is less than the target. The mining node will need to test billions or trillions of nonce values before a nonce is found that satisfies the requirement.</a:t>
            </a:r>
          </a:p>
          <a:p>
            <a:endParaRPr lang="en-US" dirty="0" smtClean="0"/>
          </a:p>
        </p:txBody>
      </p:sp>
      <p:sp>
        <p:nvSpPr>
          <p:cNvPr id="4" name="Slide Number Placeholder 3"/>
          <p:cNvSpPr>
            <a:spLocks noGrp="1"/>
          </p:cNvSpPr>
          <p:nvPr>
            <p:ph type="sldNum" sz="quarter" idx="10"/>
          </p:nvPr>
        </p:nvSpPr>
        <p:spPr/>
        <p:txBody>
          <a:bodyPr/>
          <a:lstStyle/>
          <a:p>
            <a:fld id="{4FBB87E4-DF10-46F1-A6B8-CC807EE8A83B}" type="slidenum">
              <a:rPr lang="en-US" smtClean="0"/>
              <a:t>18</a:t>
            </a:fld>
            <a:endParaRPr lang="en-US"/>
          </a:p>
        </p:txBody>
      </p:sp>
    </p:spTree>
    <p:extLst>
      <p:ext uri="{BB962C8B-B14F-4D97-AF65-F5344CB8AC3E}">
        <p14:creationId xmlns:p14="http://schemas.microsoft.com/office/powerpoint/2010/main" val="1999924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19</a:t>
            </a:fld>
            <a:endParaRPr lang="en-US"/>
          </a:p>
        </p:txBody>
      </p:sp>
    </p:spTree>
    <p:extLst>
      <p:ext uri="{BB962C8B-B14F-4D97-AF65-F5344CB8AC3E}">
        <p14:creationId xmlns:p14="http://schemas.microsoft.com/office/powerpoint/2010/main" val="810243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20</a:t>
            </a:fld>
            <a:endParaRPr lang="en-US"/>
          </a:p>
        </p:txBody>
      </p:sp>
    </p:spTree>
    <p:extLst>
      <p:ext uri="{BB962C8B-B14F-4D97-AF65-F5344CB8AC3E}">
        <p14:creationId xmlns:p14="http://schemas.microsoft.com/office/powerpoint/2010/main" val="219485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3</a:t>
            </a:fld>
            <a:endParaRPr lang="en-US"/>
          </a:p>
        </p:txBody>
      </p:sp>
    </p:spTree>
    <p:extLst>
      <p:ext uri="{BB962C8B-B14F-4D97-AF65-F5344CB8AC3E}">
        <p14:creationId xmlns:p14="http://schemas.microsoft.com/office/powerpoint/2010/main" val="1101132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21</a:t>
            </a:fld>
            <a:endParaRPr lang="en-US"/>
          </a:p>
        </p:txBody>
      </p:sp>
    </p:spTree>
    <p:extLst>
      <p:ext uri="{BB962C8B-B14F-4D97-AF65-F5344CB8AC3E}">
        <p14:creationId xmlns:p14="http://schemas.microsoft.com/office/powerpoint/2010/main" val="1575785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22</a:t>
            </a:fld>
            <a:endParaRPr lang="en-US"/>
          </a:p>
        </p:txBody>
      </p:sp>
    </p:spTree>
    <p:extLst>
      <p:ext uri="{BB962C8B-B14F-4D97-AF65-F5344CB8AC3E}">
        <p14:creationId xmlns:p14="http://schemas.microsoft.com/office/powerpoint/2010/main" val="3132205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23</a:t>
            </a:fld>
            <a:endParaRPr lang="en-US"/>
          </a:p>
        </p:txBody>
      </p:sp>
    </p:spTree>
    <p:extLst>
      <p:ext uri="{BB962C8B-B14F-4D97-AF65-F5344CB8AC3E}">
        <p14:creationId xmlns:p14="http://schemas.microsoft.com/office/powerpoint/2010/main" val="3207431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24</a:t>
            </a:fld>
            <a:endParaRPr lang="en-US"/>
          </a:p>
        </p:txBody>
      </p:sp>
    </p:spTree>
    <p:extLst>
      <p:ext uri="{BB962C8B-B14F-4D97-AF65-F5344CB8AC3E}">
        <p14:creationId xmlns:p14="http://schemas.microsoft.com/office/powerpoint/2010/main" val="1956007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26</a:t>
            </a:fld>
            <a:endParaRPr lang="en-US"/>
          </a:p>
        </p:txBody>
      </p:sp>
    </p:spTree>
    <p:extLst>
      <p:ext uri="{BB962C8B-B14F-4D97-AF65-F5344CB8AC3E}">
        <p14:creationId xmlns:p14="http://schemas.microsoft.com/office/powerpoint/2010/main" val="1703771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27</a:t>
            </a:fld>
            <a:endParaRPr lang="en-US"/>
          </a:p>
        </p:txBody>
      </p:sp>
    </p:spTree>
    <p:extLst>
      <p:ext uri="{BB962C8B-B14F-4D97-AF65-F5344CB8AC3E}">
        <p14:creationId xmlns:p14="http://schemas.microsoft.com/office/powerpoint/2010/main" val="1463812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28</a:t>
            </a:fld>
            <a:endParaRPr lang="en-US"/>
          </a:p>
        </p:txBody>
      </p:sp>
    </p:spTree>
    <p:extLst>
      <p:ext uri="{BB962C8B-B14F-4D97-AF65-F5344CB8AC3E}">
        <p14:creationId xmlns:p14="http://schemas.microsoft.com/office/powerpoint/2010/main" val="3911002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29</a:t>
            </a:fld>
            <a:endParaRPr lang="en-US"/>
          </a:p>
        </p:txBody>
      </p:sp>
    </p:spTree>
    <p:extLst>
      <p:ext uri="{BB962C8B-B14F-4D97-AF65-F5344CB8AC3E}">
        <p14:creationId xmlns:p14="http://schemas.microsoft.com/office/powerpoint/2010/main" val="2706465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30</a:t>
            </a:fld>
            <a:endParaRPr lang="en-US"/>
          </a:p>
        </p:txBody>
      </p:sp>
    </p:spTree>
    <p:extLst>
      <p:ext uri="{BB962C8B-B14F-4D97-AF65-F5344CB8AC3E}">
        <p14:creationId xmlns:p14="http://schemas.microsoft.com/office/powerpoint/2010/main" val="2802401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31</a:t>
            </a:fld>
            <a:endParaRPr lang="en-US"/>
          </a:p>
        </p:txBody>
      </p:sp>
    </p:spTree>
    <p:extLst>
      <p:ext uri="{BB962C8B-B14F-4D97-AF65-F5344CB8AC3E}">
        <p14:creationId xmlns:p14="http://schemas.microsoft.com/office/powerpoint/2010/main" val="91081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it – it’s only 9 pages</a:t>
            </a:r>
          </a:p>
          <a:p>
            <a:r>
              <a:rPr lang="en-US" sz="1300" dirty="0"/>
              <a:t>published on 31 October 2008</a:t>
            </a:r>
          </a:p>
          <a:p>
            <a:r>
              <a:rPr lang="en-US" sz="1300" dirty="0"/>
              <a:t>January 2009, the bitcoin network came into existence after Satoshi </a:t>
            </a:r>
            <a:r>
              <a:rPr lang="en-US" sz="1300" dirty="0" err="1"/>
              <a:t>Nakamoto</a:t>
            </a:r>
            <a:r>
              <a:rPr lang="en-US" sz="1300" dirty="0"/>
              <a:t> mined the first ever block on the chain, known as the </a:t>
            </a:r>
            <a:r>
              <a:rPr lang="en-US" sz="1300" i="1" dirty="0"/>
              <a:t>genesis block</a:t>
            </a:r>
          </a:p>
          <a:p>
            <a:r>
              <a:rPr lang="en-US" sz="1300" dirty="0"/>
              <a:t>January 12th, 2009 transferred 10 </a:t>
            </a:r>
            <a:r>
              <a:rPr lang="en-US" sz="1300" dirty="0" err="1"/>
              <a:t>btc</a:t>
            </a:r>
            <a:r>
              <a:rPr lang="en-US" sz="1300" dirty="0"/>
              <a:t> to Hal Finney</a:t>
            </a:r>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4</a:t>
            </a:fld>
            <a:endParaRPr lang="en-US"/>
          </a:p>
        </p:txBody>
      </p:sp>
    </p:spTree>
    <p:extLst>
      <p:ext uri="{BB962C8B-B14F-4D97-AF65-F5344CB8AC3E}">
        <p14:creationId xmlns:p14="http://schemas.microsoft.com/office/powerpoint/2010/main" val="3176860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32</a:t>
            </a:fld>
            <a:endParaRPr lang="en-US"/>
          </a:p>
        </p:txBody>
      </p:sp>
    </p:spTree>
    <p:extLst>
      <p:ext uri="{BB962C8B-B14F-4D97-AF65-F5344CB8AC3E}">
        <p14:creationId xmlns:p14="http://schemas.microsoft.com/office/powerpoint/2010/main" val="1960635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33</a:t>
            </a:fld>
            <a:endParaRPr lang="en-US"/>
          </a:p>
        </p:txBody>
      </p:sp>
    </p:spTree>
    <p:extLst>
      <p:ext uri="{BB962C8B-B14F-4D97-AF65-F5344CB8AC3E}">
        <p14:creationId xmlns:p14="http://schemas.microsoft.com/office/powerpoint/2010/main" val="1493345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34</a:t>
            </a:fld>
            <a:endParaRPr lang="en-US"/>
          </a:p>
        </p:txBody>
      </p:sp>
    </p:spTree>
    <p:extLst>
      <p:ext uri="{BB962C8B-B14F-4D97-AF65-F5344CB8AC3E}">
        <p14:creationId xmlns:p14="http://schemas.microsoft.com/office/powerpoint/2010/main" val="4150006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35</a:t>
            </a:fld>
            <a:endParaRPr lang="en-US"/>
          </a:p>
        </p:txBody>
      </p:sp>
    </p:spTree>
    <p:extLst>
      <p:ext uri="{BB962C8B-B14F-4D97-AF65-F5344CB8AC3E}">
        <p14:creationId xmlns:p14="http://schemas.microsoft.com/office/powerpoint/2010/main" val="1090860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36</a:t>
            </a:fld>
            <a:endParaRPr lang="en-US"/>
          </a:p>
        </p:txBody>
      </p:sp>
    </p:spTree>
    <p:extLst>
      <p:ext uri="{BB962C8B-B14F-4D97-AF65-F5344CB8AC3E}">
        <p14:creationId xmlns:p14="http://schemas.microsoft.com/office/powerpoint/2010/main" val="1931698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37</a:t>
            </a:fld>
            <a:endParaRPr lang="en-US"/>
          </a:p>
        </p:txBody>
      </p:sp>
    </p:spTree>
    <p:extLst>
      <p:ext uri="{BB962C8B-B14F-4D97-AF65-F5344CB8AC3E}">
        <p14:creationId xmlns:p14="http://schemas.microsoft.com/office/powerpoint/2010/main" val="2691759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38</a:t>
            </a:fld>
            <a:endParaRPr lang="en-US"/>
          </a:p>
        </p:txBody>
      </p:sp>
    </p:spTree>
    <p:extLst>
      <p:ext uri="{BB962C8B-B14F-4D97-AF65-F5344CB8AC3E}">
        <p14:creationId xmlns:p14="http://schemas.microsoft.com/office/powerpoint/2010/main" val="2969651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39</a:t>
            </a:fld>
            <a:endParaRPr lang="en-US"/>
          </a:p>
        </p:txBody>
      </p:sp>
    </p:spTree>
    <p:extLst>
      <p:ext uri="{BB962C8B-B14F-4D97-AF65-F5344CB8AC3E}">
        <p14:creationId xmlns:p14="http://schemas.microsoft.com/office/powerpoint/2010/main" val="288245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40</a:t>
            </a:fld>
            <a:endParaRPr lang="en-US"/>
          </a:p>
        </p:txBody>
      </p:sp>
    </p:spTree>
    <p:extLst>
      <p:ext uri="{BB962C8B-B14F-4D97-AF65-F5344CB8AC3E}">
        <p14:creationId xmlns:p14="http://schemas.microsoft.com/office/powerpoint/2010/main" val="222548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41</a:t>
            </a:fld>
            <a:endParaRPr lang="en-US"/>
          </a:p>
        </p:txBody>
      </p:sp>
    </p:spTree>
    <p:extLst>
      <p:ext uri="{BB962C8B-B14F-4D97-AF65-F5344CB8AC3E}">
        <p14:creationId xmlns:p14="http://schemas.microsoft.com/office/powerpoint/2010/main" val="18970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HashCash</a:t>
            </a:r>
            <a:r>
              <a:rPr lang="en-US" dirty="0" smtClean="0"/>
              <a:t> – at its</a:t>
            </a:r>
            <a:r>
              <a:rPr lang="en-US" baseline="0" dirty="0" smtClean="0"/>
              <a:t> essence anti-spam mechanism adding time and computational power cost to sending emails – therefore making spam uneconomical. Sender had to prove had expended computational power before allowed to create stamp in header of email. (Similar to POW)</a:t>
            </a:r>
          </a:p>
          <a:p>
            <a:endParaRPr lang="en-US" baseline="0" dirty="0" smtClean="0"/>
          </a:p>
          <a:p>
            <a:r>
              <a:rPr lang="en-US" b="1" baseline="0" dirty="0" smtClean="0"/>
              <a:t>B-Mone</a:t>
            </a:r>
            <a:r>
              <a:rPr lang="en-US" baseline="0" dirty="0" smtClean="0"/>
              <a:t>y - </a:t>
            </a:r>
            <a:r>
              <a:rPr lang="en-US" sz="1300" dirty="0"/>
              <a:t>two methods of maintaining the transaction data; </a:t>
            </a:r>
          </a:p>
          <a:p>
            <a:r>
              <a:rPr lang="en-US" sz="1300" dirty="0"/>
              <a:t>	a) every participant to the network would maintain a separate database of how much money belongs to users and, </a:t>
            </a:r>
          </a:p>
          <a:p>
            <a:r>
              <a:rPr lang="en-US" sz="1300" dirty="0"/>
              <a:t>	b) all records are kept by a specific group of users - custody over the records are </a:t>
            </a:r>
            <a:r>
              <a:rPr lang="en-US" sz="1300" dirty="0" err="1"/>
              <a:t>incentivised</a:t>
            </a:r>
            <a:r>
              <a:rPr lang="en-US" sz="1300" dirty="0"/>
              <a:t> to be honest because they have deposited their own money into a special account and stand to lose it if they are not.</a:t>
            </a:r>
            <a:endParaRPr lang="en-US" baseline="0" dirty="0" smtClean="0"/>
          </a:p>
          <a:p>
            <a:endParaRPr lang="en-US" baseline="0" dirty="0" smtClean="0"/>
          </a:p>
          <a:p>
            <a:pPr defTabSz="966612">
              <a:defRPr/>
            </a:pPr>
            <a:r>
              <a:rPr lang="en-US" sz="1300" b="1" dirty="0">
                <a:solidFill>
                  <a:schemeClr val="tx2"/>
                </a:solidFill>
              </a:rPr>
              <a:t>Reusable Proof of Work </a:t>
            </a:r>
            <a:r>
              <a:rPr lang="en-US" sz="1300" dirty="0">
                <a:solidFill>
                  <a:schemeClr val="tx2"/>
                </a:solidFill>
              </a:rPr>
              <a:t>- </a:t>
            </a:r>
            <a:r>
              <a:rPr lang="en-US" sz="1300" dirty="0"/>
              <a:t>proof-of-work string of a given difficulty, signed by his private key. The server then registers that token as belonging to the signing key. The client can then give the token to another key by signing a transfer order to a public key. – However was centralized on trusted server </a:t>
            </a:r>
          </a:p>
          <a:p>
            <a:pPr defTabSz="966612">
              <a:defRPr/>
            </a:pPr>
            <a:endParaRPr lang="en-US" sz="1300" dirty="0"/>
          </a:p>
          <a:p>
            <a:pPr defTabSz="966612">
              <a:defRPr/>
            </a:pPr>
            <a:r>
              <a:rPr lang="en-US" sz="1300" b="1" dirty="0" err="1">
                <a:solidFill>
                  <a:schemeClr val="tx2"/>
                </a:solidFill>
              </a:rPr>
              <a:t>Bitgold</a:t>
            </a:r>
            <a:r>
              <a:rPr lang="en-US" sz="1300" dirty="0">
                <a:solidFill>
                  <a:schemeClr val="tx2"/>
                </a:solidFill>
              </a:rPr>
              <a:t> - </a:t>
            </a:r>
            <a:r>
              <a:rPr lang="en-US" sz="1300" dirty="0"/>
              <a:t>describes a system for the decentralized creation of unforgeable </a:t>
            </a:r>
            <a:r>
              <a:rPr lang="en-US" sz="1300" dirty="0">
                <a:hlinkClick r:id="rId3" tooltip="Proof of work"/>
              </a:rPr>
              <a:t>proof of work</a:t>
            </a:r>
            <a:r>
              <a:rPr lang="en-US" sz="1300" dirty="0"/>
              <a:t> chains</a:t>
            </a:r>
          </a:p>
          <a:p>
            <a:pPr defTabSz="966612">
              <a:defRPr/>
            </a:pPr>
            <a:r>
              <a:rPr lang="en-US" sz="1300" dirty="0"/>
              <a:t>	Byzantine-resilient peer-to-peer method</a:t>
            </a:r>
          </a:p>
          <a:p>
            <a:pPr defTabSz="966612">
              <a:defRPr/>
            </a:pPr>
            <a:r>
              <a:rPr lang="en-US" sz="1300" dirty="0"/>
              <a:t>	</a:t>
            </a:r>
            <a:r>
              <a:rPr lang="en-US" sz="1300" dirty="0" err="1"/>
              <a:t>owever</a:t>
            </a:r>
            <a:r>
              <a:rPr lang="en-US" sz="1300" dirty="0"/>
              <a:t>, this Byzantine method relies on a </a:t>
            </a:r>
            <a:r>
              <a:rPr lang="en-US" sz="1300" i="1" dirty="0"/>
              <a:t>quorum of network addresses</a:t>
            </a:r>
            <a:r>
              <a:rPr lang="en-US" sz="1300" dirty="0"/>
              <a:t> rather than a </a:t>
            </a:r>
            <a:r>
              <a:rPr lang="en-US" sz="1300" i="1" dirty="0"/>
              <a:t>quorum of (hash) computing power</a:t>
            </a:r>
            <a:r>
              <a:rPr lang="en-US" sz="1300" dirty="0"/>
              <a:t>, so unlike bitcoin it is vulnerable to </a:t>
            </a:r>
            <a:r>
              <a:rPr lang="en-US" sz="1300" dirty="0">
                <a:hlinkClick r:id="rId4"/>
              </a:rPr>
              <a:t>Sybil attacks</a:t>
            </a:r>
            <a:endParaRPr lang="en-US" sz="1300"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5</a:t>
            </a:fld>
            <a:endParaRPr lang="en-US"/>
          </a:p>
        </p:txBody>
      </p:sp>
    </p:spTree>
    <p:extLst>
      <p:ext uri="{BB962C8B-B14F-4D97-AF65-F5344CB8AC3E}">
        <p14:creationId xmlns:p14="http://schemas.microsoft.com/office/powerpoint/2010/main" val="274829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43</a:t>
            </a:fld>
            <a:endParaRPr lang="en-US"/>
          </a:p>
        </p:txBody>
      </p:sp>
    </p:spTree>
    <p:extLst>
      <p:ext uri="{BB962C8B-B14F-4D97-AF65-F5344CB8AC3E}">
        <p14:creationId xmlns:p14="http://schemas.microsoft.com/office/powerpoint/2010/main" val="2554981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44</a:t>
            </a:fld>
            <a:endParaRPr lang="en-US"/>
          </a:p>
        </p:txBody>
      </p:sp>
    </p:spTree>
    <p:extLst>
      <p:ext uri="{BB962C8B-B14F-4D97-AF65-F5344CB8AC3E}">
        <p14:creationId xmlns:p14="http://schemas.microsoft.com/office/powerpoint/2010/main" val="2275757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45</a:t>
            </a:fld>
            <a:endParaRPr lang="en-US"/>
          </a:p>
        </p:txBody>
      </p:sp>
    </p:spTree>
    <p:extLst>
      <p:ext uri="{BB962C8B-B14F-4D97-AF65-F5344CB8AC3E}">
        <p14:creationId xmlns:p14="http://schemas.microsoft.com/office/powerpoint/2010/main" val="2427709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6</a:t>
            </a:fld>
            <a:endParaRPr lang="en-US"/>
          </a:p>
        </p:txBody>
      </p:sp>
    </p:spTree>
    <p:extLst>
      <p:ext uri="{BB962C8B-B14F-4D97-AF65-F5344CB8AC3E}">
        <p14:creationId xmlns:p14="http://schemas.microsoft.com/office/powerpoint/2010/main" val="5143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its core a blockchain is a ledger of transaction.</a:t>
            </a:r>
          </a:p>
          <a:p>
            <a:endParaRPr lang="en-US" dirty="0" smtClean="0"/>
          </a:p>
          <a:p>
            <a:r>
              <a:rPr lang="en-US" dirty="0" smtClean="0"/>
              <a:t>Not only used for accounting.</a:t>
            </a:r>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7</a:t>
            </a:fld>
            <a:endParaRPr lang="en-US"/>
          </a:p>
        </p:txBody>
      </p:sp>
    </p:spTree>
    <p:extLst>
      <p:ext uri="{BB962C8B-B14F-4D97-AF65-F5344CB8AC3E}">
        <p14:creationId xmlns:p14="http://schemas.microsoft.com/office/powerpoint/2010/main" val="2215510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8</a:t>
            </a:fld>
            <a:endParaRPr lang="en-US"/>
          </a:p>
        </p:txBody>
      </p:sp>
    </p:spTree>
    <p:extLst>
      <p:ext uri="{BB962C8B-B14F-4D97-AF65-F5344CB8AC3E}">
        <p14:creationId xmlns:p14="http://schemas.microsoft.com/office/powerpoint/2010/main" val="4138379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9</a:t>
            </a:fld>
            <a:endParaRPr lang="en-US"/>
          </a:p>
        </p:txBody>
      </p:sp>
    </p:spTree>
    <p:extLst>
      <p:ext uri="{BB962C8B-B14F-4D97-AF65-F5344CB8AC3E}">
        <p14:creationId xmlns:p14="http://schemas.microsoft.com/office/powerpoint/2010/main" val="1645048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BB87E4-DF10-46F1-A6B8-CC807EE8A83B}" type="slidenum">
              <a:rPr lang="en-US" smtClean="0"/>
              <a:t>10</a:t>
            </a:fld>
            <a:endParaRPr lang="en-US"/>
          </a:p>
        </p:txBody>
      </p:sp>
    </p:spTree>
    <p:extLst>
      <p:ext uri="{BB962C8B-B14F-4D97-AF65-F5344CB8AC3E}">
        <p14:creationId xmlns:p14="http://schemas.microsoft.com/office/powerpoint/2010/main" val="3123200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 Right dark vertical image">
    <p:spTree>
      <p:nvGrpSpPr>
        <p:cNvPr id="1" name=""/>
        <p:cNvGrpSpPr/>
        <p:nvPr/>
      </p:nvGrpSpPr>
      <p:grpSpPr>
        <a:xfrm>
          <a:off x="0" y="0"/>
          <a:ext cx="0" cy="0"/>
          <a:chOff x="0" y="0"/>
          <a:chExt cx="0" cy="0"/>
        </a:xfrm>
      </p:grpSpPr>
      <p:sp>
        <p:nvSpPr>
          <p:cNvPr id="2" name="Rectangle 1"/>
          <p:cNvSpPr/>
          <p:nvPr userDrawn="1"/>
        </p:nvSpPr>
        <p:spPr>
          <a:xfrm>
            <a:off x="0" y="0"/>
            <a:ext cx="12188952" cy="6858000"/>
          </a:xfrm>
          <a:prstGeom prst="rect">
            <a:avLst/>
          </a:prstGeom>
          <a:solidFill>
            <a:srgbClr val="160B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smtClean="0">
              <a:solidFill>
                <a:schemeClr val="bg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373735" y="0"/>
            <a:ext cx="4818265" cy="6858000"/>
          </a:xfrm>
          <a:prstGeom prst="rect">
            <a:avLst/>
          </a:prstGeom>
        </p:spPr>
      </p:pic>
      <p:sp>
        <p:nvSpPr>
          <p:cNvPr id="8" name="Title 1"/>
          <p:cNvSpPr>
            <a:spLocks noGrp="1"/>
          </p:cNvSpPr>
          <p:nvPr>
            <p:ph type="ctrTitle" hasCustomPrompt="1"/>
          </p:nvPr>
        </p:nvSpPr>
        <p:spPr>
          <a:xfrm>
            <a:off x="980826" y="1435300"/>
            <a:ext cx="6581117" cy="3510000"/>
          </a:xfrm>
        </p:spPr>
        <p:txBody>
          <a:bodyPr anchor="t" anchorCtr="0"/>
          <a:lstStyle>
            <a:lvl1pPr algn="l">
              <a:defRPr sz="11000" baseline="0">
                <a:solidFill>
                  <a:schemeClr val="bg1"/>
                </a:solidFill>
              </a:defRPr>
            </a:lvl1pPr>
          </a:lstStyle>
          <a:p>
            <a:r>
              <a:rPr lang="en-GB" dirty="0" smtClean="0"/>
              <a:t>Title slide 2</a:t>
            </a:r>
            <a:br>
              <a:rPr lang="en-GB" dirty="0" smtClean="0"/>
            </a:br>
            <a:r>
              <a:rPr lang="en-GB" dirty="0" smtClean="0"/>
              <a:t>right dark vertical image</a:t>
            </a:r>
            <a:endParaRPr lang="en-US" dirty="0"/>
          </a:p>
        </p:txBody>
      </p:sp>
      <p:sp>
        <p:nvSpPr>
          <p:cNvPr id="6" name="Text Placeholder 3"/>
          <p:cNvSpPr>
            <a:spLocks noGrp="1"/>
          </p:cNvSpPr>
          <p:nvPr>
            <p:ph type="body" sz="quarter" idx="11"/>
          </p:nvPr>
        </p:nvSpPr>
        <p:spPr>
          <a:xfrm>
            <a:off x="1020425" y="5390900"/>
            <a:ext cx="6541518"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2199118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smtClean="0"/>
              <a:t>Click to edit Master title style</a:t>
            </a:r>
            <a:endParaRPr lang="en-US" dirty="0"/>
          </a:p>
        </p:txBody>
      </p:sp>
      <p:sp>
        <p:nvSpPr>
          <p:cNvPr id="9" name="Text Placeholder 8"/>
          <p:cNvSpPr>
            <a:spLocks noGrp="1"/>
          </p:cNvSpPr>
          <p:nvPr>
            <p:ph type="body" sz="quarter" idx="10"/>
          </p:nvPr>
        </p:nvSpPr>
        <p:spPr>
          <a:xfrm>
            <a:off x="1003200" y="3742126"/>
            <a:ext cx="10195200" cy="213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Chart Placeholder 4"/>
          <p:cNvSpPr>
            <a:spLocks noGrp="1"/>
          </p:cNvSpPr>
          <p:nvPr>
            <p:ph type="chart" sz="quarter" idx="11"/>
          </p:nvPr>
        </p:nvSpPr>
        <p:spPr>
          <a:xfrm>
            <a:off x="1003200" y="1331360"/>
            <a:ext cx="10195200" cy="2135740"/>
          </a:xfrm>
        </p:spPr>
        <p:txBody>
          <a:bodyPr anchor="ctr"/>
          <a:lstStyle>
            <a:lvl1pPr algn="ctr">
              <a:defRPr/>
            </a:lvl1pPr>
          </a:lstStyle>
          <a:p>
            <a:r>
              <a:rPr lang="en-US" smtClean="0"/>
              <a:t>Click icon to add chart</a:t>
            </a:r>
            <a:endParaRPr lang="en-GB" dirty="0" smtClean="0"/>
          </a:p>
        </p:txBody>
      </p:sp>
    </p:spTree>
    <p:extLst>
      <p:ext uri="{BB962C8B-B14F-4D97-AF65-F5344CB8AC3E}">
        <p14:creationId xmlns:p14="http://schemas.microsoft.com/office/powerpoint/2010/main" val="77866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smtClean="0"/>
              <a:t>Click to edit Master title style</a:t>
            </a:r>
            <a:endParaRPr lang="en-US" dirty="0"/>
          </a:p>
        </p:txBody>
      </p:sp>
      <p:sp>
        <p:nvSpPr>
          <p:cNvPr id="5" name="Chart Placeholder 4"/>
          <p:cNvSpPr>
            <a:spLocks noGrp="1"/>
          </p:cNvSpPr>
          <p:nvPr>
            <p:ph type="chart" sz="quarter" idx="11"/>
          </p:nvPr>
        </p:nvSpPr>
        <p:spPr>
          <a:xfrm>
            <a:off x="4550400" y="1331360"/>
            <a:ext cx="3139200" cy="2134800"/>
          </a:xfrm>
        </p:spPr>
        <p:txBody>
          <a:bodyPr anchor="ctr"/>
          <a:lstStyle>
            <a:lvl1pPr algn="ctr">
              <a:defRPr/>
            </a:lvl1pPr>
          </a:lstStyle>
          <a:p>
            <a:r>
              <a:rPr lang="en-US" smtClean="0"/>
              <a:t>Click icon to add chart</a:t>
            </a:r>
            <a:endParaRPr lang="en-GB" dirty="0" smtClean="0"/>
          </a:p>
        </p:txBody>
      </p:sp>
      <p:sp>
        <p:nvSpPr>
          <p:cNvPr id="6" name="Chart Placeholder 4"/>
          <p:cNvSpPr>
            <a:spLocks noGrp="1"/>
          </p:cNvSpPr>
          <p:nvPr>
            <p:ph type="chart" sz="quarter" idx="12"/>
          </p:nvPr>
        </p:nvSpPr>
        <p:spPr>
          <a:xfrm>
            <a:off x="1003200" y="1331360"/>
            <a:ext cx="3187200" cy="2134800"/>
          </a:xfrm>
        </p:spPr>
        <p:txBody>
          <a:bodyPr anchor="ctr"/>
          <a:lstStyle>
            <a:lvl1pPr algn="ctr">
              <a:defRPr/>
            </a:lvl1pPr>
          </a:lstStyle>
          <a:p>
            <a:r>
              <a:rPr lang="en-US" smtClean="0"/>
              <a:t>Click icon to add chart</a:t>
            </a:r>
            <a:endParaRPr lang="en-GB" dirty="0" smtClean="0"/>
          </a:p>
        </p:txBody>
      </p:sp>
      <p:sp>
        <p:nvSpPr>
          <p:cNvPr id="7" name="Text Placeholder 8"/>
          <p:cNvSpPr>
            <a:spLocks noGrp="1"/>
          </p:cNvSpPr>
          <p:nvPr>
            <p:ph type="body" sz="quarter" idx="10"/>
          </p:nvPr>
        </p:nvSpPr>
        <p:spPr>
          <a:xfrm>
            <a:off x="1003200" y="3742126"/>
            <a:ext cx="3187200" cy="213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Chart Placeholder 4"/>
          <p:cNvSpPr>
            <a:spLocks noGrp="1"/>
          </p:cNvSpPr>
          <p:nvPr>
            <p:ph type="chart" sz="quarter" idx="13"/>
          </p:nvPr>
        </p:nvSpPr>
        <p:spPr>
          <a:xfrm>
            <a:off x="8049600" y="1331360"/>
            <a:ext cx="3139200" cy="2134800"/>
          </a:xfrm>
        </p:spPr>
        <p:txBody>
          <a:bodyPr anchor="ctr"/>
          <a:lstStyle>
            <a:lvl1pPr algn="ctr">
              <a:defRPr/>
            </a:lvl1pPr>
          </a:lstStyle>
          <a:p>
            <a:r>
              <a:rPr lang="en-US" smtClean="0"/>
              <a:t>Click icon to add chart</a:t>
            </a:r>
            <a:endParaRPr lang="en-GB" dirty="0" smtClean="0"/>
          </a:p>
        </p:txBody>
      </p:sp>
      <p:sp>
        <p:nvSpPr>
          <p:cNvPr id="9" name="Text Placeholder 8"/>
          <p:cNvSpPr>
            <a:spLocks noGrp="1"/>
          </p:cNvSpPr>
          <p:nvPr>
            <p:ph type="body" sz="quarter" idx="14"/>
          </p:nvPr>
        </p:nvSpPr>
        <p:spPr>
          <a:xfrm>
            <a:off x="4502400" y="3742126"/>
            <a:ext cx="3187200" cy="213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8"/>
          <p:cNvSpPr>
            <a:spLocks noGrp="1"/>
          </p:cNvSpPr>
          <p:nvPr>
            <p:ph type="body" sz="quarter" idx="15"/>
          </p:nvPr>
        </p:nvSpPr>
        <p:spPr>
          <a:xfrm>
            <a:off x="8001600" y="3742126"/>
            <a:ext cx="3187200" cy="213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441336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1003200" y="1330126"/>
            <a:ext cx="10195200" cy="4546800"/>
          </a:xfrm>
        </p:spPr>
        <p:txBody>
          <a:bodyPr anchor="ctr"/>
          <a:lstStyle>
            <a:lvl1pPr algn="ctr">
              <a:defRPr/>
            </a:lvl1pPr>
          </a:lstStyle>
          <a:p>
            <a:r>
              <a:rPr lang="en-US" smtClean="0"/>
              <a:t>Click icon to add picture</a:t>
            </a:r>
            <a:endParaRPr lang="en-GB" dirty="0"/>
          </a:p>
        </p:txBody>
      </p:sp>
    </p:spTree>
    <p:extLst>
      <p:ext uri="{BB962C8B-B14F-4D97-AF65-F5344CB8AC3E}">
        <p14:creationId xmlns:p14="http://schemas.microsoft.com/office/powerpoint/2010/main" val="1546685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192000" cy="5876925"/>
          </a:xfrm>
        </p:spPr>
        <p:txBody>
          <a:bodyPr anchor="ctr"/>
          <a:lstStyle>
            <a:lvl1pPr algn="ctr">
              <a:defRPr/>
            </a:lvl1pPr>
          </a:lstStyle>
          <a:p>
            <a:r>
              <a:rPr lang="en-US" smtClean="0"/>
              <a:t>Click icon to add picture</a:t>
            </a:r>
            <a:endParaRPr lang="en-GB" dirty="0"/>
          </a:p>
        </p:txBody>
      </p:sp>
      <p:sp>
        <p:nvSpPr>
          <p:cNvPr id="6"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tx2"/>
                </a:solidFill>
                <a:latin typeface="+mn-lt"/>
                <a:ea typeface="Arial"/>
                <a:cs typeface="Arial" panose="020B0604020202020204" pitchFamily="34" charset="0"/>
              </a:rPr>
              <a:pPr algn="r"/>
              <a:t>‹#›</a:t>
            </a:fld>
            <a:endParaRPr lang="en-US" sz="1000" dirty="0">
              <a:solidFill>
                <a:schemeClr val="tx2"/>
              </a:solidFill>
              <a:latin typeface="+mn-lt"/>
              <a:ea typeface="Arial"/>
              <a:cs typeface="Arial" panose="020B0604020202020204" pitchFamily="34" charset="0"/>
            </a:endParaRPr>
          </a:p>
        </p:txBody>
      </p:sp>
      <p:sp>
        <p:nvSpPr>
          <p:cNvPr id="8" name="TextBox 7"/>
          <p:cNvSpPr txBox="1"/>
          <p:nvPr userDrawn="1"/>
        </p:nvSpPr>
        <p:spPr>
          <a:xfrm>
            <a:off x="5059200" y="6637578"/>
            <a:ext cx="2256000" cy="10955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smtClean="0">
                <a:solidFill>
                  <a:schemeClr val="tx1"/>
                </a:solidFill>
                <a:latin typeface="+mn-lt"/>
                <a:ea typeface="+mn-ea"/>
                <a:cs typeface="+mn-cs"/>
              </a:rPr>
              <a:t>Document Classification: KPMG Confidential</a:t>
            </a:r>
          </a:p>
        </p:txBody>
      </p:sp>
      <p:sp>
        <p:nvSpPr>
          <p:cNvPr id="9"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extBox 9"/>
          <p:cNvSpPr txBox="1"/>
          <p:nvPr userDrawn="1"/>
        </p:nvSpPr>
        <p:spPr>
          <a:xfrm>
            <a:off x="2234933" y="6266997"/>
            <a:ext cx="7805881" cy="26356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smtClean="0">
                <a:solidFill>
                  <a:schemeClr val="bg1">
                    <a:lumMod val="65000"/>
                  </a:schemeClr>
                </a:solidFill>
                <a:latin typeface="+mn-lt"/>
                <a:ea typeface="+mn-ea"/>
                <a:cs typeface="+mn-cs"/>
              </a:rPr>
              <a:t>© 2016 KPMG, a Cayman Islands partnership and a member firm of the KPMG network of independent member firms affiliated with KPMG International Cooperative (“KPMG International”), a Swiss entity. All rights reserved.</a:t>
            </a:r>
          </a:p>
        </p:txBody>
      </p:sp>
    </p:spTree>
    <p:extLst>
      <p:ext uri="{BB962C8B-B14F-4D97-AF65-F5344CB8AC3E}">
        <p14:creationId xmlns:p14="http://schemas.microsoft.com/office/powerpoint/2010/main" val="2900613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CESS FIVE COLUMN">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smtClean="0"/>
              <a:t>Click to edit Master title style</a:t>
            </a:r>
            <a:endParaRPr lang="en-US" dirty="0"/>
          </a:p>
        </p:txBody>
      </p:sp>
      <p:sp>
        <p:nvSpPr>
          <p:cNvPr id="9" name="Text Placeholder 8"/>
          <p:cNvSpPr>
            <a:spLocks noGrp="1"/>
          </p:cNvSpPr>
          <p:nvPr>
            <p:ph type="body" sz="quarter" idx="10"/>
          </p:nvPr>
        </p:nvSpPr>
        <p:spPr>
          <a:xfrm>
            <a:off x="10032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8"/>
          <p:cNvSpPr>
            <a:spLocks noGrp="1"/>
          </p:cNvSpPr>
          <p:nvPr>
            <p:ph type="body" sz="quarter" idx="11"/>
          </p:nvPr>
        </p:nvSpPr>
        <p:spPr>
          <a:xfrm>
            <a:off x="30804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8"/>
          <p:cNvSpPr>
            <a:spLocks noGrp="1"/>
          </p:cNvSpPr>
          <p:nvPr>
            <p:ph type="body" sz="quarter" idx="12"/>
          </p:nvPr>
        </p:nvSpPr>
        <p:spPr>
          <a:xfrm>
            <a:off x="51576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8"/>
          <p:cNvSpPr>
            <a:spLocks noGrp="1"/>
          </p:cNvSpPr>
          <p:nvPr>
            <p:ph type="body" sz="quarter" idx="13"/>
          </p:nvPr>
        </p:nvSpPr>
        <p:spPr>
          <a:xfrm>
            <a:off x="72348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4" hasCustomPrompt="1"/>
          </p:nvPr>
        </p:nvSpPr>
        <p:spPr>
          <a:xfrm>
            <a:off x="1003200" y="1322388"/>
            <a:ext cx="18768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5" name="Text Placeholder 12"/>
          <p:cNvSpPr>
            <a:spLocks noGrp="1"/>
          </p:cNvSpPr>
          <p:nvPr>
            <p:ph type="body" sz="quarter" idx="15" hasCustomPrompt="1"/>
          </p:nvPr>
        </p:nvSpPr>
        <p:spPr>
          <a:xfrm>
            <a:off x="30804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6" name="Text Placeholder 12"/>
          <p:cNvSpPr>
            <a:spLocks noGrp="1"/>
          </p:cNvSpPr>
          <p:nvPr>
            <p:ph type="body" sz="quarter" idx="16" hasCustomPrompt="1"/>
          </p:nvPr>
        </p:nvSpPr>
        <p:spPr>
          <a:xfrm>
            <a:off x="51576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7" name="Text Placeholder 12"/>
          <p:cNvSpPr>
            <a:spLocks noGrp="1"/>
          </p:cNvSpPr>
          <p:nvPr>
            <p:ph type="body" sz="quarter" idx="17" hasCustomPrompt="1"/>
          </p:nvPr>
        </p:nvSpPr>
        <p:spPr>
          <a:xfrm>
            <a:off x="72348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1" name="Text Placeholder 12"/>
          <p:cNvSpPr>
            <a:spLocks noGrp="1"/>
          </p:cNvSpPr>
          <p:nvPr>
            <p:ph type="body" sz="quarter" idx="18" hasCustomPrompt="1"/>
          </p:nvPr>
        </p:nvSpPr>
        <p:spPr>
          <a:xfrm>
            <a:off x="93120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2" name="Text Placeholder 8"/>
          <p:cNvSpPr>
            <a:spLocks noGrp="1"/>
          </p:cNvSpPr>
          <p:nvPr>
            <p:ph type="body" sz="quarter" idx="19"/>
          </p:nvPr>
        </p:nvSpPr>
        <p:spPr>
          <a:xfrm>
            <a:off x="93120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877598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CESS FOUR COLUMN">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smtClean="0"/>
              <a:t>Click to edit Master title style</a:t>
            </a:r>
            <a:endParaRPr lang="en-US" dirty="0"/>
          </a:p>
        </p:txBody>
      </p:sp>
      <p:sp>
        <p:nvSpPr>
          <p:cNvPr id="9" name="Text Placeholder 8"/>
          <p:cNvSpPr>
            <a:spLocks noGrp="1"/>
          </p:cNvSpPr>
          <p:nvPr>
            <p:ph type="body" sz="quarter" idx="10"/>
          </p:nvPr>
        </p:nvSpPr>
        <p:spPr>
          <a:xfrm>
            <a:off x="10032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8"/>
          <p:cNvSpPr>
            <a:spLocks noGrp="1"/>
          </p:cNvSpPr>
          <p:nvPr>
            <p:ph type="body" sz="quarter" idx="11"/>
          </p:nvPr>
        </p:nvSpPr>
        <p:spPr>
          <a:xfrm>
            <a:off x="36160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8"/>
          <p:cNvSpPr>
            <a:spLocks noGrp="1"/>
          </p:cNvSpPr>
          <p:nvPr>
            <p:ph type="body" sz="quarter" idx="12"/>
          </p:nvPr>
        </p:nvSpPr>
        <p:spPr>
          <a:xfrm>
            <a:off x="62288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8"/>
          <p:cNvSpPr>
            <a:spLocks noGrp="1"/>
          </p:cNvSpPr>
          <p:nvPr>
            <p:ph type="body" sz="quarter" idx="13"/>
          </p:nvPr>
        </p:nvSpPr>
        <p:spPr>
          <a:xfrm>
            <a:off x="88416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4" hasCustomPrompt="1"/>
          </p:nvPr>
        </p:nvSpPr>
        <p:spPr>
          <a:xfrm>
            <a:off x="994833" y="1322388"/>
            <a:ext cx="23472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5" name="Text Placeholder 12"/>
          <p:cNvSpPr>
            <a:spLocks noGrp="1"/>
          </p:cNvSpPr>
          <p:nvPr>
            <p:ph type="body" sz="quarter" idx="15" hasCustomPrompt="1"/>
          </p:nvPr>
        </p:nvSpPr>
        <p:spPr>
          <a:xfrm>
            <a:off x="3610422"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6" name="Text Placeholder 12"/>
          <p:cNvSpPr>
            <a:spLocks noGrp="1"/>
          </p:cNvSpPr>
          <p:nvPr>
            <p:ph type="body" sz="quarter" idx="16" hasCustomPrompt="1"/>
          </p:nvPr>
        </p:nvSpPr>
        <p:spPr>
          <a:xfrm>
            <a:off x="6226011"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7" name="Text Placeholder 12"/>
          <p:cNvSpPr>
            <a:spLocks noGrp="1"/>
          </p:cNvSpPr>
          <p:nvPr>
            <p:ph type="body" sz="quarter" idx="17" hasCustomPrompt="1"/>
          </p:nvPr>
        </p:nvSpPr>
        <p:spPr>
          <a:xfrm>
            <a:off x="8841600"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Tree>
    <p:extLst>
      <p:ext uri="{BB962C8B-B14F-4D97-AF65-F5344CB8AC3E}">
        <p14:creationId xmlns:p14="http://schemas.microsoft.com/office/powerpoint/2010/main" val="2683865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D WITH CENTER">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smtClean="0"/>
              <a:t>Click to edit Master title style</a:t>
            </a:r>
            <a:endParaRPr lang="en-US" dirty="0"/>
          </a:p>
        </p:txBody>
      </p:sp>
      <p:sp>
        <p:nvSpPr>
          <p:cNvPr id="16" name="Text Placeholder 10"/>
          <p:cNvSpPr>
            <a:spLocks noGrp="1" noChangeAspect="1"/>
          </p:cNvSpPr>
          <p:nvPr>
            <p:ph type="body" sz="quarter" idx="21"/>
          </p:nvPr>
        </p:nvSpPr>
        <p:spPr bwMode="gray">
          <a:xfrm>
            <a:off x="5306559" y="2757950"/>
            <a:ext cx="1660995" cy="1659600"/>
          </a:xfrm>
          <a:prstGeom prst="ellipse">
            <a:avLst/>
          </a:prstGeom>
          <a:solidFill>
            <a:schemeClr val="accent1"/>
          </a:solidFill>
          <a:ln>
            <a:noFill/>
          </a:ln>
        </p:spPr>
        <p:txBody>
          <a:bodyPr lIns="54000" tIns="54000" rIns="54000" bIns="54000" anchor="ctr" anchorCtr="1">
            <a:noAutofit/>
          </a:bodyPr>
          <a:lstStyle>
            <a:lvl1pPr algn="ctr">
              <a:defRPr sz="1400">
                <a:solidFill>
                  <a:schemeClr val="bg1"/>
                </a:solidFill>
                <a:latin typeface="+mn-lt"/>
                <a:cs typeface="Arial" panose="020B0604020202020204" pitchFamily="34" charset="0"/>
              </a:defRPr>
            </a:lvl1pPr>
          </a:lstStyle>
          <a:p>
            <a:pPr lvl="0"/>
            <a:r>
              <a:rPr lang="en-US" smtClean="0"/>
              <a:t>Click to edit Master text styles</a:t>
            </a:r>
          </a:p>
        </p:txBody>
      </p:sp>
      <p:sp>
        <p:nvSpPr>
          <p:cNvPr id="17" name="Text Placeholder 20"/>
          <p:cNvSpPr>
            <a:spLocks noGrp="1"/>
          </p:cNvSpPr>
          <p:nvPr>
            <p:ph type="body" sz="quarter" idx="26"/>
          </p:nvPr>
        </p:nvSpPr>
        <p:spPr bwMode="gray">
          <a:xfrm>
            <a:off x="1003347" y="1322388"/>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26" name="Text Placeholder 20"/>
          <p:cNvSpPr>
            <a:spLocks noGrp="1"/>
          </p:cNvSpPr>
          <p:nvPr>
            <p:ph type="body" sz="quarter" idx="48"/>
          </p:nvPr>
        </p:nvSpPr>
        <p:spPr bwMode="gray">
          <a:xfrm>
            <a:off x="1003347" y="4015250"/>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2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27" name="Text Placeholder 20"/>
          <p:cNvSpPr>
            <a:spLocks noGrp="1"/>
          </p:cNvSpPr>
          <p:nvPr>
            <p:ph type="body" sz="quarter" idx="50"/>
          </p:nvPr>
        </p:nvSpPr>
        <p:spPr bwMode="gray">
          <a:xfrm>
            <a:off x="7344001" y="1322388"/>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28" name="Text Placeholder 20"/>
          <p:cNvSpPr>
            <a:spLocks noGrp="1"/>
          </p:cNvSpPr>
          <p:nvPr>
            <p:ph type="body" sz="quarter" idx="52"/>
          </p:nvPr>
        </p:nvSpPr>
        <p:spPr bwMode="gray">
          <a:xfrm>
            <a:off x="7344001" y="4015250"/>
            <a:ext cx="3847695" cy="388800"/>
          </a:xfrm>
          <a:prstGeom prst="rect">
            <a:avLst/>
          </a:prstGeom>
          <a:solidFill>
            <a:srgbClr val="00338D"/>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smtClean="0"/>
              <a:t>Click to edit Master text styles</a:t>
            </a:r>
          </a:p>
        </p:txBody>
      </p:sp>
      <p:sp>
        <p:nvSpPr>
          <p:cNvPr id="29" name="AutoShape 20"/>
          <p:cNvSpPr>
            <a:spLocks noChangeArrowheads="1"/>
          </p:cNvSpPr>
          <p:nvPr userDrawn="1"/>
        </p:nvSpPr>
        <p:spPr bwMode="gray">
          <a:xfrm rot="2700000">
            <a:off x="5088625" y="24685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latin typeface="+mn-lt"/>
            </a:endParaRPr>
          </a:p>
        </p:txBody>
      </p:sp>
      <p:sp>
        <p:nvSpPr>
          <p:cNvPr id="31" name="Text Placeholder 3"/>
          <p:cNvSpPr>
            <a:spLocks noGrp="1"/>
          </p:cNvSpPr>
          <p:nvPr>
            <p:ph type="body" sz="quarter" idx="53"/>
          </p:nvPr>
        </p:nvSpPr>
        <p:spPr>
          <a:xfrm>
            <a:off x="1003347" y="1718873"/>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2" name="Text Placeholder 3"/>
          <p:cNvSpPr>
            <a:spLocks noGrp="1"/>
          </p:cNvSpPr>
          <p:nvPr>
            <p:ph type="body" sz="quarter" idx="54"/>
          </p:nvPr>
        </p:nvSpPr>
        <p:spPr>
          <a:xfrm>
            <a:off x="1003347" y="4404050"/>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3" name="Text Placeholder 3"/>
          <p:cNvSpPr>
            <a:spLocks noGrp="1"/>
          </p:cNvSpPr>
          <p:nvPr>
            <p:ph type="body" sz="quarter" idx="55"/>
          </p:nvPr>
        </p:nvSpPr>
        <p:spPr>
          <a:xfrm>
            <a:off x="7342095" y="1718873"/>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4" name="Text Placeholder 3"/>
          <p:cNvSpPr>
            <a:spLocks noGrp="1"/>
          </p:cNvSpPr>
          <p:nvPr>
            <p:ph type="body" sz="quarter" idx="56"/>
          </p:nvPr>
        </p:nvSpPr>
        <p:spPr>
          <a:xfrm>
            <a:off x="7342095" y="4404050"/>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AutoShape 20"/>
          <p:cNvSpPr>
            <a:spLocks noChangeArrowheads="1"/>
          </p:cNvSpPr>
          <p:nvPr userDrawn="1"/>
        </p:nvSpPr>
        <p:spPr bwMode="gray">
          <a:xfrm rot="18900000" flipH="1">
            <a:off x="6742978" y="24685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latin typeface="+mn-lt"/>
            </a:endParaRPr>
          </a:p>
        </p:txBody>
      </p:sp>
      <p:sp>
        <p:nvSpPr>
          <p:cNvPr id="21" name="AutoShape 20"/>
          <p:cNvSpPr>
            <a:spLocks noChangeArrowheads="1"/>
          </p:cNvSpPr>
          <p:nvPr userDrawn="1"/>
        </p:nvSpPr>
        <p:spPr bwMode="gray">
          <a:xfrm rot="18900000" flipV="1">
            <a:off x="5088624" y="43100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latin typeface="+mn-lt"/>
            </a:endParaRPr>
          </a:p>
        </p:txBody>
      </p:sp>
      <p:sp>
        <p:nvSpPr>
          <p:cNvPr id="22" name="AutoShape 20"/>
          <p:cNvSpPr>
            <a:spLocks noChangeArrowheads="1"/>
          </p:cNvSpPr>
          <p:nvPr userDrawn="1"/>
        </p:nvSpPr>
        <p:spPr bwMode="gray">
          <a:xfrm rot="2700000" flipH="1" flipV="1">
            <a:off x="6742977" y="43100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latin typeface="+mn-lt"/>
            </a:endParaRPr>
          </a:p>
        </p:txBody>
      </p:sp>
    </p:spTree>
    <p:extLst>
      <p:ext uri="{BB962C8B-B14F-4D97-AF65-F5344CB8AC3E}">
        <p14:creationId xmlns:p14="http://schemas.microsoft.com/office/powerpoint/2010/main" val="1695715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smtClean="0"/>
              <a:t>Click to edit Master title style</a:t>
            </a:r>
            <a:endParaRPr lang="en-US" dirty="0"/>
          </a:p>
        </p:txBody>
      </p:sp>
      <p:sp>
        <p:nvSpPr>
          <p:cNvPr id="19" name="Text Placeholder 8"/>
          <p:cNvSpPr>
            <a:spLocks noGrp="1"/>
          </p:cNvSpPr>
          <p:nvPr>
            <p:ph type="body" sz="quarter" idx="19"/>
          </p:nvPr>
        </p:nvSpPr>
        <p:spPr>
          <a:xfrm>
            <a:off x="1003200" y="1708149"/>
            <a:ext cx="4968000" cy="4168775"/>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8"/>
          <p:cNvSpPr>
            <a:spLocks noGrp="1"/>
          </p:cNvSpPr>
          <p:nvPr>
            <p:ph type="body" sz="quarter" idx="20"/>
          </p:nvPr>
        </p:nvSpPr>
        <p:spPr>
          <a:xfrm>
            <a:off x="10032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16" name="Text Placeholder 8"/>
          <p:cNvSpPr>
            <a:spLocks noGrp="1"/>
          </p:cNvSpPr>
          <p:nvPr>
            <p:ph type="body" sz="quarter" idx="21"/>
          </p:nvPr>
        </p:nvSpPr>
        <p:spPr>
          <a:xfrm>
            <a:off x="6220800" y="1708149"/>
            <a:ext cx="4968000" cy="4168775"/>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8"/>
          <p:cNvSpPr>
            <a:spLocks noGrp="1"/>
          </p:cNvSpPr>
          <p:nvPr>
            <p:ph type="body" sz="quarter" idx="22"/>
          </p:nvPr>
        </p:nvSpPr>
        <p:spPr>
          <a:xfrm>
            <a:off x="62208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Tree>
    <p:extLst>
      <p:ext uri="{BB962C8B-B14F-4D97-AF65-F5344CB8AC3E}">
        <p14:creationId xmlns:p14="http://schemas.microsoft.com/office/powerpoint/2010/main" val="385535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smtClean="0"/>
              <a:t>Click to edit Master title style</a:t>
            </a:r>
            <a:endParaRPr lang="en-US" dirty="0"/>
          </a:p>
        </p:txBody>
      </p:sp>
      <p:sp>
        <p:nvSpPr>
          <p:cNvPr id="13" name="Text Placeholder 8"/>
          <p:cNvSpPr>
            <a:spLocks noGrp="1"/>
          </p:cNvSpPr>
          <p:nvPr>
            <p:ph type="body" sz="quarter" idx="19"/>
          </p:nvPr>
        </p:nvSpPr>
        <p:spPr>
          <a:xfrm>
            <a:off x="1003200" y="1708150"/>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Text Placeholder 8"/>
          <p:cNvSpPr>
            <a:spLocks noGrp="1"/>
          </p:cNvSpPr>
          <p:nvPr>
            <p:ph type="body" sz="quarter" idx="20"/>
          </p:nvPr>
        </p:nvSpPr>
        <p:spPr>
          <a:xfrm>
            <a:off x="10032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15" name="Text Placeholder 8"/>
          <p:cNvSpPr>
            <a:spLocks noGrp="1"/>
          </p:cNvSpPr>
          <p:nvPr>
            <p:ph type="body" sz="quarter" idx="21"/>
          </p:nvPr>
        </p:nvSpPr>
        <p:spPr>
          <a:xfrm>
            <a:off x="6220800" y="1708150"/>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ext Placeholder 8"/>
          <p:cNvSpPr>
            <a:spLocks noGrp="1"/>
          </p:cNvSpPr>
          <p:nvPr>
            <p:ph type="body" sz="quarter" idx="22"/>
          </p:nvPr>
        </p:nvSpPr>
        <p:spPr>
          <a:xfrm>
            <a:off x="62208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21" name="Text Placeholder 8"/>
          <p:cNvSpPr>
            <a:spLocks noGrp="1"/>
          </p:cNvSpPr>
          <p:nvPr>
            <p:ph type="body" sz="quarter" idx="23"/>
          </p:nvPr>
        </p:nvSpPr>
        <p:spPr>
          <a:xfrm>
            <a:off x="1003200" y="4117976"/>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2" name="Text Placeholder 8"/>
          <p:cNvSpPr>
            <a:spLocks noGrp="1"/>
          </p:cNvSpPr>
          <p:nvPr>
            <p:ph type="body" sz="quarter" idx="24"/>
          </p:nvPr>
        </p:nvSpPr>
        <p:spPr>
          <a:xfrm>
            <a:off x="1003200" y="3741920"/>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23" name="Text Placeholder 8"/>
          <p:cNvSpPr>
            <a:spLocks noGrp="1"/>
          </p:cNvSpPr>
          <p:nvPr>
            <p:ph type="body" sz="quarter" idx="25"/>
          </p:nvPr>
        </p:nvSpPr>
        <p:spPr>
          <a:xfrm>
            <a:off x="6220800" y="4117976"/>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4" name="Text Placeholder 8"/>
          <p:cNvSpPr>
            <a:spLocks noGrp="1"/>
          </p:cNvSpPr>
          <p:nvPr>
            <p:ph type="body" sz="quarter" idx="26"/>
          </p:nvPr>
        </p:nvSpPr>
        <p:spPr>
          <a:xfrm>
            <a:off x="6220800" y="3741920"/>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Tree>
    <p:extLst>
      <p:ext uri="{BB962C8B-B14F-4D97-AF65-F5344CB8AC3E}">
        <p14:creationId xmlns:p14="http://schemas.microsoft.com/office/powerpoint/2010/main" val="955695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p:spPr>
        <p:txBody>
          <a:bodyPr anchor="t" anchorCtr="0"/>
          <a:lstStyle>
            <a:lvl1pPr algn="l">
              <a:defRPr sz="11000" baseline="0">
                <a:solidFill>
                  <a:schemeClr val="bg1"/>
                </a:solidFill>
              </a:defRPr>
            </a:lvl1pPr>
          </a:lstStyle>
          <a:p>
            <a:r>
              <a:rPr lang="en-US" smtClean="0"/>
              <a:t>Click to edit Master title style</a:t>
            </a:r>
            <a:endParaRPr lang="en-US" dirty="0"/>
          </a:p>
        </p:txBody>
      </p:sp>
      <p:sp>
        <p:nvSpPr>
          <p:cNvPr id="9"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386961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5 - Singular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87731" y="0"/>
            <a:ext cx="10604269" cy="6858000"/>
          </a:xfrm>
          <a:prstGeom prst="rect">
            <a:avLst/>
          </a:prstGeom>
        </p:spPr>
      </p:pic>
      <p:sp>
        <p:nvSpPr>
          <p:cNvPr id="12" name="Freeform 19"/>
          <p:cNvSpPr>
            <a:spLocks noChangeAspect="1" noEditPoints="1"/>
          </p:cNvSpPr>
          <p:nvPr userDrawn="1"/>
        </p:nvSpPr>
        <p:spPr bwMode="auto">
          <a:xfrm>
            <a:off x="2730299"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2709863" y="1435300"/>
            <a:ext cx="7022748" cy="3510000"/>
          </a:xfrm>
        </p:spPr>
        <p:txBody>
          <a:bodyPr anchor="t" anchorCtr="0"/>
          <a:lstStyle>
            <a:lvl1pPr algn="l">
              <a:defRPr sz="11000" baseline="0">
                <a:solidFill>
                  <a:schemeClr val="bg1"/>
                </a:solidFill>
              </a:defRPr>
            </a:lvl1pPr>
          </a:lstStyle>
          <a:p>
            <a:r>
              <a:rPr lang="en-US" dirty="0" smtClean="0"/>
              <a:t>Title slide 5</a:t>
            </a:r>
            <a:br>
              <a:rPr lang="en-US" dirty="0" smtClean="0"/>
            </a:br>
            <a:r>
              <a:rPr lang="en-US" dirty="0" smtClean="0"/>
              <a:t>singular </a:t>
            </a:r>
            <a:br>
              <a:rPr lang="en-US" dirty="0" smtClean="0"/>
            </a:br>
            <a:r>
              <a:rPr lang="en-US" dirty="0" smtClean="0"/>
              <a:t>image</a:t>
            </a:r>
            <a:endParaRPr lang="en-US" dirty="0"/>
          </a:p>
        </p:txBody>
      </p:sp>
      <p:sp>
        <p:nvSpPr>
          <p:cNvPr id="7" name="Text Placeholder 3"/>
          <p:cNvSpPr>
            <a:spLocks noGrp="1"/>
          </p:cNvSpPr>
          <p:nvPr>
            <p:ph type="body" sz="quarter" idx="11"/>
          </p:nvPr>
        </p:nvSpPr>
        <p:spPr>
          <a:xfrm>
            <a:off x="2749463" y="5390900"/>
            <a:ext cx="6983148"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49499007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173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rgbClr val="6D2077"/>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p:spPr>
        <p:txBody>
          <a:bodyPr anchor="t" anchorCtr="0"/>
          <a:lstStyle>
            <a:lvl1pPr algn="l">
              <a:defRPr sz="11000" baseline="0">
                <a:solidFill>
                  <a:schemeClr val="bg1"/>
                </a:solidFill>
              </a:defRPr>
            </a:lvl1pPr>
          </a:lstStyle>
          <a:p>
            <a:r>
              <a:rPr lang="en-US" smtClean="0"/>
              <a:t>Click to edit Master title style</a:t>
            </a:r>
            <a:endParaRPr lang="en-US" dirty="0"/>
          </a:p>
        </p:txBody>
      </p:sp>
      <p:sp>
        <p:nvSpPr>
          <p:cNvPr id="9"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A3A1"/>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9627710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tx2"/>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p:spPr>
        <p:txBody>
          <a:bodyPr anchor="t" anchorCtr="0"/>
          <a:lstStyle>
            <a:lvl1pPr algn="l">
              <a:defRPr sz="11000" baseline="0">
                <a:solidFill>
                  <a:schemeClr val="bg1"/>
                </a:solidFill>
              </a:defRPr>
            </a:lvl1pPr>
          </a:lstStyle>
          <a:p>
            <a:r>
              <a:rPr lang="en-US" smtClean="0"/>
              <a:t>Click to edit Master title style</a:t>
            </a:r>
            <a:endParaRPr lang="en-US" dirty="0"/>
          </a:p>
        </p:txBody>
      </p:sp>
      <p:sp>
        <p:nvSpPr>
          <p:cNvPr id="9"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8981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rgbClr val="00A3A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p:spPr>
        <p:txBody>
          <a:bodyPr anchor="t" anchorCtr="0"/>
          <a:lstStyle>
            <a:lvl1pPr algn="l">
              <a:defRPr sz="11000" baseline="0">
                <a:solidFill>
                  <a:schemeClr val="bg1"/>
                </a:solidFill>
              </a:defRPr>
            </a:lvl1pPr>
          </a:lstStyle>
          <a:p>
            <a:r>
              <a:rPr lang="en-US" smtClean="0"/>
              <a:t>Click to edit Master title style</a:t>
            </a:r>
            <a:endParaRPr lang="en-US" dirty="0"/>
          </a:p>
        </p:txBody>
      </p:sp>
      <p:sp>
        <p:nvSpPr>
          <p:cNvPr id="9"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98115323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3200" y="432000"/>
            <a:ext cx="10185600" cy="518400"/>
          </a:xfrm>
        </p:spPr>
        <p:txBody>
          <a:bodyPr/>
          <a:lstStyle>
            <a:lvl1pPr>
              <a:defRPr/>
            </a:lvl1pPr>
          </a:lstStyle>
          <a:p>
            <a:r>
              <a:rPr lang="en-US" dirty="0" smtClean="0"/>
              <a:t>Colors</a:t>
            </a:r>
            <a:endParaRPr lang="en-US" dirty="0"/>
          </a:p>
        </p:txBody>
      </p:sp>
      <p:grpSp>
        <p:nvGrpSpPr>
          <p:cNvPr id="20" name="Group 19"/>
          <p:cNvGrpSpPr/>
          <p:nvPr userDrawn="1"/>
        </p:nvGrpSpPr>
        <p:grpSpPr>
          <a:xfrm>
            <a:off x="1215696" y="1430719"/>
            <a:ext cx="9220656" cy="4323905"/>
            <a:chOff x="752400" y="1211263"/>
            <a:chExt cx="7647063" cy="4594225"/>
          </a:xfrm>
        </p:grpSpPr>
        <p:sp>
          <p:nvSpPr>
            <p:cNvPr id="37" name="TextBox 36"/>
            <p:cNvSpPr txBox="1"/>
            <p:nvPr userDrawn="1"/>
          </p:nvSpPr>
          <p:spPr>
            <a:xfrm>
              <a:off x="752400" y="1211263"/>
              <a:ext cx="828675" cy="504825"/>
            </a:xfrm>
            <a:prstGeom prst="rect">
              <a:avLst/>
            </a:prstGeom>
            <a:noFill/>
          </p:spPr>
          <p:txBody>
            <a:bodyPr wrap="square" lIns="0" tIns="0" rIns="54007" bIns="0" rtlCol="0">
              <a:noAutofit/>
            </a:bodyPr>
            <a:lstStyle/>
            <a:p>
              <a:r>
                <a:rPr lang="en-GB" sz="1000" b="1" dirty="0" smtClean="0">
                  <a:solidFill>
                    <a:schemeClr val="tx2"/>
                  </a:solidFill>
                </a:rPr>
                <a:t>Primary</a:t>
              </a:r>
              <a:endParaRPr lang="en-GB" sz="1000" b="1" dirty="0">
                <a:solidFill>
                  <a:schemeClr val="tx2"/>
                </a:solidFill>
              </a:endParaRPr>
            </a:p>
          </p:txBody>
        </p:sp>
        <p:sp>
          <p:nvSpPr>
            <p:cNvPr id="38" name="TextBox 37"/>
            <p:cNvSpPr txBox="1"/>
            <p:nvPr userDrawn="1"/>
          </p:nvSpPr>
          <p:spPr>
            <a:xfrm>
              <a:off x="752400" y="2257893"/>
              <a:ext cx="898425" cy="504825"/>
            </a:xfrm>
            <a:prstGeom prst="rect">
              <a:avLst/>
            </a:prstGeom>
            <a:noFill/>
          </p:spPr>
          <p:txBody>
            <a:bodyPr wrap="square" lIns="0" tIns="0" rIns="54007" bIns="0" rtlCol="0">
              <a:noAutofit/>
            </a:bodyPr>
            <a:lstStyle/>
            <a:p>
              <a:r>
                <a:rPr lang="en-GB" sz="1000" b="1" dirty="0" smtClean="0">
                  <a:solidFill>
                    <a:schemeClr val="tx2"/>
                  </a:solidFill>
                </a:rPr>
                <a:t>Secondary</a:t>
              </a:r>
              <a:endParaRPr lang="en-GB" sz="1000" b="1" dirty="0">
                <a:solidFill>
                  <a:schemeClr val="tx2"/>
                </a:solidFill>
              </a:endParaRPr>
            </a:p>
          </p:txBody>
        </p:sp>
        <p:sp>
          <p:nvSpPr>
            <p:cNvPr id="39" name="TextBox 38"/>
            <p:cNvSpPr txBox="1"/>
            <p:nvPr userDrawn="1"/>
          </p:nvSpPr>
          <p:spPr>
            <a:xfrm>
              <a:off x="752400" y="3304523"/>
              <a:ext cx="898425" cy="504825"/>
            </a:xfrm>
            <a:prstGeom prst="rect">
              <a:avLst/>
            </a:prstGeom>
            <a:noFill/>
          </p:spPr>
          <p:txBody>
            <a:bodyPr wrap="square" lIns="0" tIns="0" rIns="54007" bIns="0" rtlCol="0">
              <a:noAutofit/>
            </a:bodyPr>
            <a:lstStyle/>
            <a:p>
              <a:r>
                <a:rPr lang="en-GB" sz="1000" b="1" dirty="0" smtClean="0">
                  <a:solidFill>
                    <a:schemeClr val="tx2"/>
                  </a:solidFill>
                </a:rPr>
                <a:t>Tertiary</a:t>
              </a:r>
              <a:endParaRPr lang="en-GB" sz="1000" b="1" dirty="0">
                <a:solidFill>
                  <a:schemeClr val="tx2"/>
                </a:solidFill>
              </a:endParaRPr>
            </a:p>
          </p:txBody>
        </p:sp>
        <p:sp>
          <p:nvSpPr>
            <p:cNvPr id="40" name="Rectangle 39"/>
            <p:cNvSpPr/>
            <p:nvPr userDrawn="1"/>
          </p:nvSpPr>
          <p:spPr>
            <a:xfrm>
              <a:off x="1566545" y="1211263"/>
              <a:ext cx="900000"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KPMG Blue</a:t>
              </a:r>
            </a:p>
            <a:p>
              <a:pPr algn="ctr"/>
              <a:r>
                <a:rPr lang="en-GB" sz="900" smtClean="0">
                  <a:solidFill>
                    <a:schemeClr val="bg1"/>
                  </a:solidFill>
                </a:rPr>
                <a:t>0 / 51 / 141</a:t>
              </a:r>
              <a:endParaRPr lang="en-GB" sz="900" dirty="0">
                <a:solidFill>
                  <a:schemeClr val="bg1"/>
                </a:solidFill>
              </a:endParaRPr>
            </a:p>
          </p:txBody>
        </p:sp>
        <p:sp>
          <p:nvSpPr>
            <p:cNvPr id="41" name="Rectangle 40"/>
            <p:cNvSpPr/>
            <p:nvPr userDrawn="1"/>
          </p:nvSpPr>
          <p:spPr>
            <a:xfrm>
              <a:off x="2555365" y="1211263"/>
              <a:ext cx="900000" cy="720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Medium Blue</a:t>
              </a:r>
            </a:p>
            <a:p>
              <a:pPr algn="ctr"/>
              <a:r>
                <a:rPr lang="en-GB" sz="900" dirty="0" smtClean="0">
                  <a:solidFill>
                    <a:schemeClr val="bg1"/>
                  </a:solidFill>
                </a:rPr>
                <a:t>0 / 94 / 184</a:t>
              </a:r>
              <a:endParaRPr lang="en-GB" sz="900" dirty="0">
                <a:solidFill>
                  <a:schemeClr val="bg1"/>
                </a:solidFill>
              </a:endParaRPr>
            </a:p>
          </p:txBody>
        </p:sp>
        <p:sp>
          <p:nvSpPr>
            <p:cNvPr id="42" name="Rectangle 41"/>
            <p:cNvSpPr/>
            <p:nvPr userDrawn="1"/>
          </p:nvSpPr>
          <p:spPr>
            <a:xfrm>
              <a:off x="3544185" y="1211263"/>
              <a:ext cx="90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Light Blue</a:t>
              </a:r>
            </a:p>
            <a:p>
              <a:pPr algn="ctr"/>
              <a:r>
                <a:rPr lang="en-GB" sz="900" dirty="0" smtClean="0">
                  <a:solidFill>
                    <a:schemeClr val="bg1"/>
                  </a:solidFill>
                </a:rPr>
                <a:t>0 / 145 / 218</a:t>
              </a:r>
              <a:endParaRPr lang="en-GB" sz="900" dirty="0">
                <a:solidFill>
                  <a:schemeClr val="bg1"/>
                </a:solidFill>
              </a:endParaRPr>
            </a:p>
          </p:txBody>
        </p:sp>
        <p:sp>
          <p:nvSpPr>
            <p:cNvPr id="43" name="Rectangle 42"/>
            <p:cNvSpPr/>
            <p:nvPr userDrawn="1"/>
          </p:nvSpPr>
          <p:spPr>
            <a:xfrm>
              <a:off x="1566545" y="2257893"/>
              <a:ext cx="900000" cy="720000"/>
            </a:xfrm>
            <a:prstGeom prst="rect">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Violet</a:t>
              </a:r>
            </a:p>
            <a:p>
              <a:pPr algn="ctr"/>
              <a:r>
                <a:rPr lang="en-GB" sz="900" smtClean="0">
                  <a:solidFill>
                    <a:schemeClr val="bg1"/>
                  </a:solidFill>
                </a:rPr>
                <a:t>72 / 54 / 152</a:t>
              </a:r>
              <a:endParaRPr lang="en-GB" sz="900" dirty="0">
                <a:solidFill>
                  <a:schemeClr val="bg1"/>
                </a:solidFill>
              </a:endParaRPr>
            </a:p>
          </p:txBody>
        </p:sp>
        <p:sp>
          <p:nvSpPr>
            <p:cNvPr id="44" name="Rectangle 43"/>
            <p:cNvSpPr/>
            <p:nvPr userDrawn="1"/>
          </p:nvSpPr>
          <p:spPr>
            <a:xfrm>
              <a:off x="2555365" y="2257893"/>
              <a:ext cx="900000" cy="720000"/>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Purple</a:t>
              </a:r>
            </a:p>
            <a:p>
              <a:pPr algn="ctr"/>
              <a:r>
                <a:rPr lang="en-GB" sz="900" dirty="0" smtClean="0">
                  <a:solidFill>
                    <a:schemeClr val="bg1"/>
                  </a:solidFill>
                </a:rPr>
                <a:t>71 / 10 / 104</a:t>
              </a:r>
              <a:endParaRPr lang="en-GB" sz="900" dirty="0">
                <a:solidFill>
                  <a:schemeClr val="bg1"/>
                </a:solidFill>
              </a:endParaRPr>
            </a:p>
          </p:txBody>
        </p:sp>
        <p:sp>
          <p:nvSpPr>
            <p:cNvPr id="45" name="Rectangle 44"/>
            <p:cNvSpPr/>
            <p:nvPr userDrawn="1"/>
          </p:nvSpPr>
          <p:spPr>
            <a:xfrm>
              <a:off x="3544185" y="2257893"/>
              <a:ext cx="900000" cy="720000"/>
            </a:xfrm>
            <a:prstGeom prst="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Light Purple</a:t>
              </a:r>
            </a:p>
            <a:p>
              <a:pPr algn="ctr"/>
              <a:r>
                <a:rPr lang="en-GB" sz="900" smtClean="0">
                  <a:solidFill>
                    <a:schemeClr val="bg1"/>
                  </a:solidFill>
                </a:rPr>
                <a:t>109 / 32 / 119</a:t>
              </a:r>
              <a:endParaRPr lang="en-GB" sz="900" dirty="0">
                <a:solidFill>
                  <a:schemeClr val="bg1"/>
                </a:solidFill>
              </a:endParaRPr>
            </a:p>
          </p:txBody>
        </p:sp>
        <p:sp>
          <p:nvSpPr>
            <p:cNvPr id="46" name="Rectangle 45"/>
            <p:cNvSpPr/>
            <p:nvPr userDrawn="1"/>
          </p:nvSpPr>
          <p:spPr>
            <a:xfrm>
              <a:off x="4533005" y="2257893"/>
              <a:ext cx="900000" cy="72000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Green</a:t>
              </a:r>
            </a:p>
            <a:p>
              <a:pPr algn="ctr"/>
              <a:r>
                <a:rPr lang="en-GB" sz="900" smtClean="0">
                  <a:solidFill>
                    <a:schemeClr val="bg1"/>
                  </a:solidFill>
                </a:rPr>
                <a:t>0 / 163 / 161</a:t>
              </a:r>
              <a:endParaRPr lang="en-GB" sz="900" dirty="0">
                <a:solidFill>
                  <a:schemeClr val="bg1"/>
                </a:solidFill>
              </a:endParaRPr>
            </a:p>
          </p:txBody>
        </p:sp>
        <p:sp>
          <p:nvSpPr>
            <p:cNvPr id="47" name="Rectangle 46"/>
            <p:cNvSpPr/>
            <p:nvPr userDrawn="1"/>
          </p:nvSpPr>
          <p:spPr>
            <a:xfrm>
              <a:off x="1566545" y="3304523"/>
              <a:ext cx="900000" cy="72000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Dark Green</a:t>
              </a:r>
            </a:p>
            <a:p>
              <a:pPr algn="ctr"/>
              <a:r>
                <a:rPr lang="en-GB" sz="900" dirty="0" smtClean="0">
                  <a:solidFill>
                    <a:schemeClr val="bg1"/>
                  </a:solidFill>
                </a:rPr>
                <a:t>0 / 154 / 68</a:t>
              </a:r>
              <a:endParaRPr lang="en-GB" sz="900" dirty="0">
                <a:solidFill>
                  <a:schemeClr val="bg1"/>
                </a:solidFill>
              </a:endParaRPr>
            </a:p>
          </p:txBody>
        </p:sp>
        <p:sp>
          <p:nvSpPr>
            <p:cNvPr id="48" name="Rectangle 47"/>
            <p:cNvSpPr/>
            <p:nvPr userDrawn="1"/>
          </p:nvSpPr>
          <p:spPr>
            <a:xfrm>
              <a:off x="2555365" y="3304523"/>
              <a:ext cx="900000" cy="7200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Light Green</a:t>
              </a:r>
            </a:p>
            <a:p>
              <a:pPr algn="ctr"/>
              <a:r>
                <a:rPr lang="en-GB" sz="900" smtClean="0">
                  <a:solidFill>
                    <a:schemeClr val="bg1"/>
                  </a:solidFill>
                </a:rPr>
                <a:t>67 / 176 / 42</a:t>
              </a:r>
              <a:endParaRPr lang="en-GB" sz="900" dirty="0">
                <a:solidFill>
                  <a:schemeClr val="bg1"/>
                </a:solidFill>
              </a:endParaRPr>
            </a:p>
          </p:txBody>
        </p:sp>
        <p:sp>
          <p:nvSpPr>
            <p:cNvPr id="49" name="Rectangle 48"/>
            <p:cNvSpPr/>
            <p:nvPr userDrawn="1"/>
          </p:nvSpPr>
          <p:spPr>
            <a:xfrm>
              <a:off x="3544185" y="3304523"/>
              <a:ext cx="900000" cy="720000"/>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Yellow</a:t>
              </a:r>
            </a:p>
            <a:p>
              <a:pPr algn="ctr"/>
              <a:r>
                <a:rPr lang="en-GB" sz="900" smtClean="0">
                  <a:solidFill>
                    <a:schemeClr val="bg1"/>
                  </a:solidFill>
                </a:rPr>
                <a:t>234 / 170 / 0</a:t>
              </a:r>
              <a:endParaRPr lang="en-GB" sz="900" dirty="0">
                <a:solidFill>
                  <a:schemeClr val="bg1"/>
                </a:solidFill>
              </a:endParaRPr>
            </a:p>
          </p:txBody>
        </p:sp>
        <p:sp>
          <p:nvSpPr>
            <p:cNvPr id="50" name="Rectangle 49"/>
            <p:cNvSpPr/>
            <p:nvPr userDrawn="1"/>
          </p:nvSpPr>
          <p:spPr>
            <a:xfrm>
              <a:off x="4533005" y="3304523"/>
              <a:ext cx="900000" cy="7200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Orange</a:t>
              </a:r>
            </a:p>
            <a:p>
              <a:pPr algn="ctr"/>
              <a:r>
                <a:rPr lang="en-GB" sz="900" dirty="0" smtClean="0">
                  <a:solidFill>
                    <a:schemeClr val="bg1"/>
                  </a:solidFill>
                </a:rPr>
                <a:t>246 / 141 / 46</a:t>
              </a:r>
              <a:endParaRPr lang="en-GB" sz="900" dirty="0">
                <a:solidFill>
                  <a:schemeClr val="bg1"/>
                </a:solidFill>
              </a:endParaRPr>
            </a:p>
          </p:txBody>
        </p:sp>
        <p:sp>
          <p:nvSpPr>
            <p:cNvPr id="51" name="Rectangle 50"/>
            <p:cNvSpPr/>
            <p:nvPr userDrawn="1"/>
          </p:nvSpPr>
          <p:spPr>
            <a:xfrm>
              <a:off x="5521825" y="3304523"/>
              <a:ext cx="900000" cy="720000"/>
            </a:xfrm>
            <a:prstGeom prst="rect">
              <a:avLst/>
            </a:prstGeom>
            <a:solidFill>
              <a:srgbClr val="BC20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Red</a:t>
              </a:r>
            </a:p>
            <a:p>
              <a:pPr algn="ctr"/>
              <a:r>
                <a:rPr lang="en-GB" sz="900" smtClean="0">
                  <a:solidFill>
                    <a:schemeClr val="bg1"/>
                  </a:solidFill>
                </a:rPr>
                <a:t>188 / 32 / 75</a:t>
              </a:r>
              <a:endParaRPr lang="en-GB" sz="900" dirty="0">
                <a:solidFill>
                  <a:schemeClr val="bg1"/>
                </a:solidFill>
              </a:endParaRPr>
            </a:p>
          </p:txBody>
        </p:sp>
        <p:sp>
          <p:nvSpPr>
            <p:cNvPr id="52" name="Rectangle 51"/>
            <p:cNvSpPr/>
            <p:nvPr userDrawn="1"/>
          </p:nvSpPr>
          <p:spPr>
            <a:xfrm>
              <a:off x="6510645" y="3304523"/>
              <a:ext cx="900000" cy="720000"/>
            </a:xfrm>
            <a:prstGeom prst="rect">
              <a:avLst/>
            </a:prstGeom>
            <a:solidFill>
              <a:srgbClr val="C600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Pink</a:t>
              </a:r>
            </a:p>
            <a:p>
              <a:pPr algn="ctr"/>
              <a:r>
                <a:rPr lang="en-GB" sz="900" dirty="0" smtClean="0">
                  <a:solidFill>
                    <a:schemeClr val="bg1"/>
                  </a:solidFill>
                </a:rPr>
                <a:t>198 / 0 / 126</a:t>
              </a:r>
              <a:endParaRPr lang="en-GB" sz="900" dirty="0">
                <a:solidFill>
                  <a:schemeClr val="bg1"/>
                </a:solidFill>
              </a:endParaRPr>
            </a:p>
          </p:txBody>
        </p:sp>
        <p:sp>
          <p:nvSpPr>
            <p:cNvPr id="53" name="Rectangle 52"/>
            <p:cNvSpPr/>
            <p:nvPr userDrawn="1"/>
          </p:nvSpPr>
          <p:spPr>
            <a:xfrm>
              <a:off x="1566545" y="4285386"/>
              <a:ext cx="900000"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KPMG Blue</a:t>
              </a:r>
            </a:p>
            <a:p>
              <a:pPr algn="ctr"/>
              <a:r>
                <a:rPr lang="en-GB" sz="900" smtClean="0">
                  <a:solidFill>
                    <a:schemeClr val="bg1"/>
                  </a:solidFill>
                </a:rPr>
                <a:t>0 / 51 / 141</a:t>
              </a:r>
              <a:endParaRPr lang="en-GB" sz="900" dirty="0">
                <a:solidFill>
                  <a:schemeClr val="bg1"/>
                </a:solidFill>
              </a:endParaRPr>
            </a:p>
          </p:txBody>
        </p:sp>
        <p:sp>
          <p:nvSpPr>
            <p:cNvPr id="54" name="Rectangle 53"/>
            <p:cNvSpPr/>
            <p:nvPr userDrawn="1"/>
          </p:nvSpPr>
          <p:spPr>
            <a:xfrm>
              <a:off x="4533005" y="4285386"/>
              <a:ext cx="900000" cy="720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Medium Blue</a:t>
              </a:r>
            </a:p>
            <a:p>
              <a:pPr algn="ctr"/>
              <a:r>
                <a:rPr lang="en-GB" sz="900" dirty="0" smtClean="0">
                  <a:solidFill>
                    <a:schemeClr val="bg1"/>
                  </a:solidFill>
                </a:rPr>
                <a:t>0 / 94 / 184</a:t>
              </a:r>
              <a:endParaRPr lang="en-GB" sz="900" dirty="0">
                <a:solidFill>
                  <a:schemeClr val="bg1"/>
                </a:solidFill>
              </a:endParaRPr>
            </a:p>
          </p:txBody>
        </p:sp>
        <p:sp>
          <p:nvSpPr>
            <p:cNvPr id="55" name="Rectangle 54"/>
            <p:cNvSpPr/>
            <p:nvPr userDrawn="1"/>
          </p:nvSpPr>
          <p:spPr>
            <a:xfrm>
              <a:off x="2555365" y="4285386"/>
              <a:ext cx="90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Light Blue</a:t>
              </a:r>
            </a:p>
            <a:p>
              <a:pPr algn="ctr"/>
              <a:r>
                <a:rPr lang="en-GB" sz="900" smtClean="0">
                  <a:solidFill>
                    <a:schemeClr val="bg1"/>
                  </a:solidFill>
                </a:rPr>
                <a:t>0 / 145 / 218</a:t>
              </a:r>
              <a:endParaRPr lang="en-GB" sz="900" dirty="0">
                <a:solidFill>
                  <a:schemeClr val="bg1"/>
                </a:solidFill>
              </a:endParaRPr>
            </a:p>
          </p:txBody>
        </p:sp>
        <p:sp>
          <p:nvSpPr>
            <p:cNvPr id="56" name="Rectangle 55"/>
            <p:cNvSpPr/>
            <p:nvPr userDrawn="1"/>
          </p:nvSpPr>
          <p:spPr>
            <a:xfrm>
              <a:off x="3544185" y="4285386"/>
              <a:ext cx="900000" cy="720000"/>
            </a:xfrm>
            <a:prstGeom prst="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Light Purple</a:t>
              </a:r>
            </a:p>
            <a:p>
              <a:pPr algn="ctr"/>
              <a:r>
                <a:rPr lang="en-GB" sz="900" smtClean="0">
                  <a:solidFill>
                    <a:schemeClr val="bg1"/>
                  </a:solidFill>
                </a:rPr>
                <a:t>109 / 32 / 119</a:t>
              </a:r>
              <a:endParaRPr lang="en-GB" sz="900" dirty="0">
                <a:solidFill>
                  <a:schemeClr val="bg1"/>
                </a:solidFill>
              </a:endParaRPr>
            </a:p>
          </p:txBody>
        </p:sp>
        <p:sp>
          <p:nvSpPr>
            <p:cNvPr id="57" name="Rectangle 56"/>
            <p:cNvSpPr/>
            <p:nvPr userDrawn="1"/>
          </p:nvSpPr>
          <p:spPr>
            <a:xfrm>
              <a:off x="5521825" y="4285386"/>
              <a:ext cx="900000" cy="72000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Green</a:t>
              </a:r>
            </a:p>
            <a:p>
              <a:pPr algn="ctr"/>
              <a:r>
                <a:rPr lang="en-GB" sz="900" smtClean="0">
                  <a:solidFill>
                    <a:schemeClr val="bg1"/>
                  </a:solidFill>
                </a:rPr>
                <a:t>0 / 163 / 161</a:t>
              </a:r>
              <a:endParaRPr lang="en-GB" sz="900" dirty="0">
                <a:solidFill>
                  <a:schemeClr val="bg1"/>
                </a:solidFill>
              </a:endParaRPr>
            </a:p>
          </p:txBody>
        </p:sp>
        <p:sp>
          <p:nvSpPr>
            <p:cNvPr id="58" name="Rectangle 57"/>
            <p:cNvSpPr/>
            <p:nvPr userDrawn="1"/>
          </p:nvSpPr>
          <p:spPr>
            <a:xfrm>
              <a:off x="7499463" y="4285386"/>
              <a:ext cx="900000" cy="7200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Light Green</a:t>
              </a:r>
            </a:p>
            <a:p>
              <a:pPr algn="ctr"/>
              <a:r>
                <a:rPr lang="en-GB" sz="900" dirty="0" smtClean="0">
                  <a:solidFill>
                    <a:schemeClr val="bg1"/>
                  </a:solidFill>
                </a:rPr>
                <a:t>67 / 176 / 42</a:t>
              </a:r>
              <a:endParaRPr lang="en-GB" sz="900" dirty="0">
                <a:solidFill>
                  <a:schemeClr val="bg1"/>
                </a:solidFill>
              </a:endParaRPr>
            </a:p>
          </p:txBody>
        </p:sp>
        <p:sp>
          <p:nvSpPr>
            <p:cNvPr id="59" name="Rectangle 58"/>
            <p:cNvSpPr/>
            <p:nvPr userDrawn="1"/>
          </p:nvSpPr>
          <p:spPr>
            <a:xfrm>
              <a:off x="6510645" y="4285386"/>
              <a:ext cx="900000" cy="720000"/>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smtClean="0">
                  <a:solidFill>
                    <a:schemeClr val="bg1"/>
                  </a:solidFill>
                </a:rPr>
                <a:t>Yellow</a:t>
              </a:r>
            </a:p>
            <a:p>
              <a:pPr algn="ctr"/>
              <a:r>
                <a:rPr lang="en-GB" sz="900" smtClean="0">
                  <a:solidFill>
                    <a:schemeClr val="bg1"/>
                  </a:solidFill>
                </a:rPr>
                <a:t>234 / 170 / 0</a:t>
              </a:r>
              <a:endParaRPr lang="en-GB" sz="900" dirty="0">
                <a:solidFill>
                  <a:schemeClr val="bg1"/>
                </a:solidFill>
              </a:endParaRPr>
            </a:p>
          </p:txBody>
        </p:sp>
        <p:sp>
          <p:nvSpPr>
            <p:cNvPr id="60" name="Rectangle 59"/>
            <p:cNvSpPr/>
            <p:nvPr userDrawn="1"/>
          </p:nvSpPr>
          <p:spPr>
            <a:xfrm>
              <a:off x="1566545" y="5085488"/>
              <a:ext cx="900000" cy="720000"/>
            </a:xfrm>
            <a:prstGeom prst="rect">
              <a:avLst/>
            </a:prstGeom>
            <a:solidFill>
              <a:srgbClr val="C600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Pink</a:t>
              </a:r>
            </a:p>
            <a:p>
              <a:pPr algn="ctr"/>
              <a:r>
                <a:rPr lang="en-GB" sz="900" dirty="0" smtClean="0">
                  <a:solidFill>
                    <a:schemeClr val="bg1"/>
                  </a:solidFill>
                </a:rPr>
                <a:t>198 / 0 / 126</a:t>
              </a:r>
              <a:endParaRPr lang="en-GB" sz="900" dirty="0">
                <a:solidFill>
                  <a:schemeClr val="bg1"/>
                </a:solidFill>
              </a:endParaRPr>
            </a:p>
          </p:txBody>
        </p:sp>
        <p:sp>
          <p:nvSpPr>
            <p:cNvPr id="61" name="Rectangle 60"/>
            <p:cNvSpPr/>
            <p:nvPr userDrawn="1"/>
          </p:nvSpPr>
          <p:spPr>
            <a:xfrm>
              <a:off x="2555365" y="5085488"/>
              <a:ext cx="900000" cy="720000"/>
            </a:xfrm>
            <a:prstGeom prst="rect">
              <a:avLst/>
            </a:prstGeom>
            <a:solidFill>
              <a:srgbClr val="753F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Dark</a:t>
              </a:r>
              <a:r>
                <a:rPr lang="en-GB" sz="900" baseline="0" dirty="0" smtClean="0">
                  <a:solidFill>
                    <a:schemeClr val="bg1"/>
                  </a:solidFill>
                </a:rPr>
                <a:t> Brown</a:t>
              </a:r>
            </a:p>
            <a:p>
              <a:pPr algn="ctr"/>
              <a:r>
                <a:rPr lang="en-GB" sz="900" baseline="0" dirty="0" smtClean="0">
                  <a:solidFill>
                    <a:schemeClr val="bg1"/>
                  </a:solidFill>
                </a:rPr>
                <a:t>117 / 63 / 25</a:t>
              </a:r>
              <a:endParaRPr lang="en-GB" sz="900" dirty="0">
                <a:solidFill>
                  <a:schemeClr val="bg1"/>
                </a:solidFill>
              </a:endParaRPr>
            </a:p>
          </p:txBody>
        </p:sp>
        <p:sp>
          <p:nvSpPr>
            <p:cNvPr id="62" name="Rectangle 61"/>
            <p:cNvSpPr/>
            <p:nvPr userDrawn="1"/>
          </p:nvSpPr>
          <p:spPr>
            <a:xfrm>
              <a:off x="3544185" y="5085488"/>
              <a:ext cx="900000" cy="720000"/>
            </a:xfrm>
            <a:prstGeom prst="rect">
              <a:avLst/>
            </a:prstGeom>
            <a:solidFill>
              <a:srgbClr val="9B64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Light </a:t>
              </a:r>
              <a:r>
                <a:rPr lang="en-GB" sz="900" baseline="0" dirty="0" smtClean="0">
                  <a:solidFill>
                    <a:schemeClr val="bg1"/>
                  </a:solidFill>
                </a:rPr>
                <a:t>Brown</a:t>
              </a:r>
            </a:p>
            <a:p>
              <a:pPr algn="ctr"/>
              <a:r>
                <a:rPr lang="en-GB" sz="900" baseline="0" dirty="0" smtClean="0">
                  <a:solidFill>
                    <a:schemeClr val="bg1"/>
                  </a:solidFill>
                </a:rPr>
                <a:t>155 / 100 / 46</a:t>
              </a:r>
              <a:endParaRPr lang="en-GB" sz="900" dirty="0">
                <a:solidFill>
                  <a:schemeClr val="bg1"/>
                </a:solidFill>
              </a:endParaRPr>
            </a:p>
          </p:txBody>
        </p:sp>
        <p:sp>
          <p:nvSpPr>
            <p:cNvPr id="63" name="Rectangle 62"/>
            <p:cNvSpPr/>
            <p:nvPr userDrawn="1"/>
          </p:nvSpPr>
          <p:spPr>
            <a:xfrm>
              <a:off x="5521825" y="5085488"/>
              <a:ext cx="900000" cy="720000"/>
            </a:xfrm>
            <a:prstGeom prst="rect">
              <a:avLst/>
            </a:prstGeom>
            <a:solidFill>
              <a:srgbClr val="E3BC9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Beige</a:t>
              </a:r>
            </a:p>
            <a:p>
              <a:pPr algn="ctr"/>
              <a:r>
                <a:rPr lang="en-GB" sz="900" dirty="0" smtClean="0">
                  <a:solidFill>
                    <a:schemeClr val="bg1"/>
                  </a:solidFill>
                </a:rPr>
                <a:t>227 / 188 / 159</a:t>
              </a:r>
              <a:endParaRPr lang="en-GB" sz="900" dirty="0">
                <a:solidFill>
                  <a:schemeClr val="bg1"/>
                </a:solidFill>
              </a:endParaRPr>
            </a:p>
          </p:txBody>
        </p:sp>
        <p:sp>
          <p:nvSpPr>
            <p:cNvPr id="64" name="Rectangle 63"/>
            <p:cNvSpPr/>
            <p:nvPr userDrawn="1"/>
          </p:nvSpPr>
          <p:spPr>
            <a:xfrm>
              <a:off x="4533005" y="5085488"/>
              <a:ext cx="900000" cy="720000"/>
            </a:xfrm>
            <a:prstGeom prst="rect">
              <a:avLst/>
            </a:prstGeom>
            <a:solidFill>
              <a:srgbClr val="9D93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Olive</a:t>
              </a:r>
            </a:p>
            <a:p>
              <a:pPr algn="ctr"/>
              <a:r>
                <a:rPr lang="en-GB" sz="900" dirty="0" smtClean="0">
                  <a:solidFill>
                    <a:schemeClr val="bg1"/>
                  </a:solidFill>
                </a:rPr>
                <a:t>157 / 147 / 117</a:t>
              </a:r>
              <a:endParaRPr lang="en-GB" sz="900" dirty="0">
                <a:solidFill>
                  <a:schemeClr val="bg1"/>
                </a:solidFill>
              </a:endParaRPr>
            </a:p>
          </p:txBody>
        </p:sp>
        <p:sp>
          <p:nvSpPr>
            <p:cNvPr id="65" name="Rectangle 64"/>
            <p:cNvSpPr/>
            <p:nvPr userDrawn="1"/>
          </p:nvSpPr>
          <p:spPr>
            <a:xfrm>
              <a:off x="6510645" y="5085488"/>
              <a:ext cx="900000" cy="720000"/>
            </a:xfrm>
            <a:prstGeom prst="rect">
              <a:avLst/>
            </a:prstGeom>
            <a:solidFill>
              <a:srgbClr val="E368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dirty="0" smtClean="0">
                  <a:solidFill>
                    <a:schemeClr val="bg1"/>
                  </a:solidFill>
                </a:rPr>
                <a:t>Light Pink</a:t>
              </a:r>
            </a:p>
            <a:p>
              <a:pPr algn="ctr"/>
              <a:r>
                <a:rPr lang="en-GB" sz="900" dirty="0" smtClean="0">
                  <a:solidFill>
                    <a:schemeClr val="bg1"/>
                  </a:solidFill>
                </a:rPr>
                <a:t>227 / 104 /</a:t>
              </a:r>
              <a:r>
                <a:rPr lang="en-GB" sz="900" baseline="0" dirty="0" smtClean="0">
                  <a:solidFill>
                    <a:schemeClr val="bg1"/>
                  </a:solidFill>
                </a:rPr>
                <a:t> 119</a:t>
              </a:r>
              <a:endParaRPr lang="en-GB" sz="900" dirty="0">
                <a:solidFill>
                  <a:schemeClr val="bg1"/>
                </a:solidFill>
              </a:endParaRPr>
            </a:p>
          </p:txBody>
        </p:sp>
        <p:sp>
          <p:nvSpPr>
            <p:cNvPr id="66" name="TextBox 65"/>
            <p:cNvSpPr txBox="1"/>
            <p:nvPr userDrawn="1"/>
          </p:nvSpPr>
          <p:spPr>
            <a:xfrm>
              <a:off x="752400" y="4285386"/>
              <a:ext cx="814145" cy="504825"/>
            </a:xfrm>
            <a:prstGeom prst="rect">
              <a:avLst/>
            </a:prstGeom>
            <a:noFill/>
          </p:spPr>
          <p:txBody>
            <a:bodyPr wrap="square" lIns="0" tIns="0" rIns="54007" bIns="0" rtlCol="0">
              <a:noAutofit/>
            </a:bodyPr>
            <a:lstStyle/>
            <a:p>
              <a:r>
                <a:rPr lang="en-GB" sz="1000" b="1" dirty="0" smtClean="0">
                  <a:solidFill>
                    <a:schemeClr val="tx2"/>
                  </a:solidFill>
                </a:rPr>
                <a:t>Colour</a:t>
              </a:r>
              <a:r>
                <a:rPr lang="en-GB" sz="1000" b="1" baseline="0" dirty="0" smtClean="0">
                  <a:solidFill>
                    <a:schemeClr val="tx2"/>
                  </a:solidFill>
                </a:rPr>
                <a:t> o</a:t>
              </a:r>
              <a:r>
                <a:rPr lang="en-GB" sz="1000" b="1" dirty="0" smtClean="0">
                  <a:solidFill>
                    <a:schemeClr val="tx2"/>
                  </a:solidFill>
                </a:rPr>
                <a:t>rder for graphs</a:t>
              </a:r>
              <a:endParaRPr lang="en-GB" sz="1000" b="1" dirty="0">
                <a:solidFill>
                  <a:schemeClr val="tx2"/>
                </a:solidFill>
              </a:endParaRPr>
            </a:p>
          </p:txBody>
        </p:sp>
      </p:grpSp>
    </p:spTree>
    <p:extLst>
      <p:ext uri="{BB962C8B-B14F-4D97-AF65-F5344CB8AC3E}">
        <p14:creationId xmlns:p14="http://schemas.microsoft.com/office/powerpoint/2010/main" val="412883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16"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TextBox 10"/>
          <p:cNvSpPr txBox="1"/>
          <p:nvPr userDrawn="1"/>
        </p:nvSpPr>
        <p:spPr>
          <a:xfrm>
            <a:off x="2594343" y="6637578"/>
            <a:ext cx="6953693" cy="13536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smtClean="0">
                <a:solidFill>
                  <a:schemeClr val="tx1"/>
                </a:solidFill>
                <a:latin typeface="+mn-lt"/>
                <a:ea typeface="+mn-ea"/>
                <a:cs typeface="+mn-cs"/>
              </a:rPr>
              <a:t>Document Classification: KPMG Confidential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30131" y="4033906"/>
            <a:ext cx="593106" cy="593106"/>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47086" y="4037359"/>
            <a:ext cx="560352" cy="600984"/>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331286" y="4348959"/>
            <a:ext cx="1310176" cy="289384"/>
          </a:xfrm>
          <a:prstGeom prst="rect">
            <a:avLst/>
          </a:prstGeom>
        </p:spPr>
      </p:pic>
      <p:sp>
        <p:nvSpPr>
          <p:cNvPr id="19" name="Shape 36"/>
          <p:cNvSpPr/>
          <p:nvPr userDrawn="1"/>
        </p:nvSpPr>
        <p:spPr>
          <a:xfrm>
            <a:off x="2730131" y="5007375"/>
            <a:ext cx="6817905" cy="9236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defTabSz="914400">
              <a:defRPr sz="800">
                <a:solidFill>
                  <a:srgbClr val="004C97"/>
                </a:solidFill>
                <a:latin typeface="Univers LT Std 45 Light"/>
                <a:ea typeface="Univers LT Std 45 Light"/>
                <a:cs typeface="Univers LT Std 45 Light"/>
                <a:sym typeface="Univers LT Std 45 Light"/>
              </a:defRPr>
            </a:lvl1pPr>
          </a:lstStyle>
          <a:p>
            <a:pPr lvl="0">
              <a:defRPr sz="1800">
                <a:solidFill>
                  <a:srgbClr val="000000"/>
                </a:solidFill>
              </a:defRPr>
            </a:pPr>
            <a:r>
              <a:rPr lang="en-US" sz="700" dirty="0">
                <a:solidFill>
                  <a:schemeClr val="tx1">
                    <a:lumMod val="50000"/>
                    <a:lumOff val="50000"/>
                  </a:schemeClr>
                </a:solidFill>
                <a:latin typeface="+mn-lt"/>
                <a:ea typeface="Univers for KPMG Light"/>
                <a:cs typeface="Univers for KPMG Light"/>
              </a:rPr>
              <a:t>The information contained herein is of a general nature and is not intended to address the circumstances of any particular individual or entity. Although we endeavor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p>
          <a:p>
            <a:pPr lvl="0">
              <a:defRPr sz="1800">
                <a:solidFill>
                  <a:srgbClr val="000000"/>
                </a:solidFill>
              </a:defRPr>
            </a:pPr>
            <a:endParaRPr lang="en-US" sz="700" dirty="0">
              <a:solidFill>
                <a:schemeClr val="tx1">
                  <a:lumMod val="50000"/>
                  <a:lumOff val="50000"/>
                </a:schemeClr>
              </a:solidFill>
              <a:latin typeface="+mn-lt"/>
              <a:ea typeface="Univers for KPMG Light"/>
              <a:cs typeface="Univers for KPMG Light"/>
            </a:endParaRPr>
          </a:p>
          <a:p>
            <a:pPr lvl="0">
              <a:defRPr sz="1800">
                <a:solidFill>
                  <a:srgbClr val="000000"/>
                </a:solidFill>
              </a:defRPr>
            </a:pPr>
            <a:r>
              <a:rPr lang="en-US" sz="700" dirty="0">
                <a:solidFill>
                  <a:schemeClr val="tx1">
                    <a:lumMod val="50000"/>
                    <a:lumOff val="50000"/>
                  </a:schemeClr>
                </a:solidFill>
                <a:latin typeface="+mn-lt"/>
                <a:ea typeface="Univers for KPMG Light"/>
                <a:cs typeface="Univers for KPMG Light"/>
              </a:rPr>
              <a:t>© 2016 KPMG, a Cayman Islands partnership and a member firm of the KPMG network of independent member firms affiliated with KPMG International Cooperative (“KPMG International”), a Swiss entity. All rights reserved.</a:t>
            </a:r>
            <a:endParaRPr sz="700" dirty="0">
              <a:solidFill>
                <a:schemeClr val="tx1">
                  <a:lumMod val="50000"/>
                  <a:lumOff val="50000"/>
                </a:schemeClr>
              </a:solidFill>
              <a:latin typeface="+mn-lt"/>
              <a:ea typeface="Univers for KPMG Light"/>
              <a:cs typeface="Univers for KPMG Light"/>
            </a:endParaRPr>
          </a:p>
        </p:txBody>
      </p:sp>
      <p:sp>
        <p:nvSpPr>
          <p:cNvPr id="20" name="Title 1"/>
          <p:cNvSpPr txBox="1">
            <a:spLocks/>
          </p:cNvSpPr>
          <p:nvPr userDrawn="1"/>
        </p:nvSpPr>
        <p:spPr>
          <a:xfrm>
            <a:off x="2730131" y="3454531"/>
            <a:ext cx="1711362" cy="233767"/>
          </a:xfrm>
          <a:prstGeom prst="rect">
            <a:avLst/>
          </a:prstGeom>
          <a:noFill/>
        </p:spPr>
        <p:txBody>
          <a:bodyPr vert="horz" lIns="0" tIns="0" rIns="0" bIns="0" rtlCol="0" anchor="t" anchorCtr="0">
            <a:noAutofit/>
          </a:bodyPr>
          <a:lstStyle>
            <a:lvl1pPr algn="l" eaLnBrk="1" hangingPunct="1">
              <a:lnSpc>
                <a:spcPct val="70000"/>
              </a:lnSpc>
              <a:defRPr sz="11000">
                <a:solidFill>
                  <a:srgbClr val="FFFFFF"/>
                </a:solidFill>
                <a:latin typeface="KPMG Extralight" panose="020B0303030202040204" pitchFamily="34" charset="0"/>
                <a:cs typeface="KPMG Extralight" panose="020B0303030202040204" pitchFamily="34" charset="0"/>
              </a:defRPr>
            </a:lvl1pPr>
          </a:lstStyle>
          <a:p>
            <a:pPr defTabSz="806867"/>
            <a:r>
              <a:rPr lang="en-US" sz="882" b="1" kern="0" dirty="0">
                <a:solidFill>
                  <a:srgbClr val="00338D"/>
                </a:solidFill>
                <a:latin typeface="Univers 45 Light" pitchFamily="2" charset="0"/>
              </a:rPr>
              <a:t>kpmg.ky</a:t>
            </a:r>
            <a:r>
              <a:rPr lang="en-US" sz="9706" b="1" kern="0" dirty="0">
                <a:solidFill>
                  <a:srgbClr val="00338D"/>
                </a:solidFill>
              </a:rPr>
              <a:t/>
            </a:r>
            <a:br>
              <a:rPr lang="en-US" sz="9706" b="1" kern="0" dirty="0">
                <a:solidFill>
                  <a:srgbClr val="00338D"/>
                </a:solidFill>
              </a:rPr>
            </a:br>
            <a:endParaRPr lang="en-US" sz="9706" b="1" kern="0" dirty="0">
              <a:solidFill>
                <a:srgbClr val="00338D"/>
              </a:solidFill>
            </a:endParaRPr>
          </a:p>
        </p:txBody>
      </p:sp>
      <p:grpSp>
        <p:nvGrpSpPr>
          <p:cNvPr id="21" name="Group 20"/>
          <p:cNvGrpSpPr/>
          <p:nvPr userDrawn="1"/>
        </p:nvGrpSpPr>
        <p:grpSpPr>
          <a:xfrm>
            <a:off x="2638634" y="6064677"/>
            <a:ext cx="4041458" cy="572901"/>
            <a:chOff x="-29654" y="285750"/>
            <a:chExt cx="4254871" cy="603153"/>
          </a:xfrm>
        </p:grpSpPr>
        <p:pic>
          <p:nvPicPr>
            <p:cNvPr id="22" name="Picture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75" y="285750"/>
              <a:ext cx="3819525" cy="326390"/>
            </a:xfrm>
            <a:prstGeom prst="rect">
              <a:avLst/>
            </a:prstGeom>
          </p:spPr>
        </p:pic>
        <p:sp>
          <p:nvSpPr>
            <p:cNvPr id="27" name="Text Box 2"/>
            <p:cNvSpPr txBox="1">
              <a:spLocks noChangeArrowheads="1"/>
            </p:cNvSpPr>
            <p:nvPr/>
          </p:nvSpPr>
          <p:spPr bwMode="auto">
            <a:xfrm>
              <a:off x="-29654" y="603788"/>
              <a:ext cx="1510665" cy="2851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GB" sz="800" b="1" dirty="0">
                  <a:solidFill>
                    <a:srgbClr val="00338D"/>
                  </a:solidFill>
                  <a:effectLst/>
                  <a:ea typeface="Calibri" panose="020F0502020204030204" pitchFamily="34" charset="0"/>
                  <a:cs typeface="Times New Roman" panose="02020603050405020304" pitchFamily="18" charset="0"/>
                </a:rPr>
                <a:t>kpmg.com/</a:t>
              </a:r>
              <a:r>
                <a:rPr lang="en-GB" sz="800" b="1" dirty="0" err="1">
                  <a:solidFill>
                    <a:srgbClr val="00338D"/>
                  </a:solidFill>
                  <a:effectLst/>
                  <a:ea typeface="Calibri" panose="020F0502020204030204" pitchFamily="34" charset="0"/>
                  <a:cs typeface="Times New Roman" panose="02020603050405020304" pitchFamily="18" charset="0"/>
                </a:rPr>
                <a:t>socialmedia</a:t>
              </a:r>
              <a:endParaRPr lang="en-US" sz="800" dirty="0">
                <a:solidFill>
                  <a:srgbClr val="00338D"/>
                </a:solidFill>
                <a:effectLst/>
                <a:ea typeface="Calibri" panose="020F0502020204030204" pitchFamily="34" charset="0"/>
                <a:cs typeface="Times New Roman" panose="02020603050405020304" pitchFamily="18" charset="0"/>
              </a:endParaRPr>
            </a:p>
          </p:txBody>
        </p:sp>
        <p:sp>
          <p:nvSpPr>
            <p:cNvPr id="28" name="Text Box 2"/>
            <p:cNvSpPr txBox="1">
              <a:spLocks noChangeArrowheads="1"/>
            </p:cNvSpPr>
            <p:nvPr/>
          </p:nvSpPr>
          <p:spPr bwMode="auto">
            <a:xfrm>
              <a:off x="2714552" y="602716"/>
              <a:ext cx="1510665" cy="2851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GB" sz="800" b="1" dirty="0">
                  <a:solidFill>
                    <a:srgbClr val="00338D"/>
                  </a:solidFill>
                  <a:effectLst/>
                  <a:ea typeface="Calibri" panose="020F0502020204030204" pitchFamily="34" charset="0"/>
                  <a:cs typeface="Times New Roman" panose="02020603050405020304" pitchFamily="18" charset="0"/>
                </a:rPr>
                <a:t>kpmg.com/app</a:t>
              </a:r>
              <a:endParaRPr lang="en-US" sz="800" dirty="0">
                <a:solidFill>
                  <a:srgbClr val="00338D"/>
                </a:solidFill>
                <a:effectLst/>
                <a:ea typeface="Calibri" panose="020F0502020204030204" pitchFamily="34" charset="0"/>
                <a:cs typeface="Times New Roman" panose="02020603050405020304" pitchFamily="18" charset="0"/>
              </a:endParaRPr>
            </a:p>
          </p:txBody>
        </p:sp>
      </p:grpSp>
      <p:sp>
        <p:nvSpPr>
          <p:cNvPr id="29" name="Title 1"/>
          <p:cNvSpPr>
            <a:spLocks noGrp="1"/>
          </p:cNvSpPr>
          <p:nvPr>
            <p:ph type="ctrTitle"/>
          </p:nvPr>
        </p:nvSpPr>
        <p:spPr>
          <a:xfrm>
            <a:off x="2729163" y="1726720"/>
            <a:ext cx="6192000" cy="1621372"/>
          </a:xfrm>
        </p:spPr>
        <p:txBody>
          <a:bodyPr/>
          <a:lstStyle/>
          <a:p>
            <a:pPr algn="l"/>
            <a:r>
              <a:rPr lang="en-US" sz="7942" smtClean="0"/>
              <a:t>Click to edit Master title style</a:t>
            </a:r>
            <a:endParaRPr lang="en-US" sz="7942" b="1" dirty="0"/>
          </a:p>
        </p:txBody>
      </p:sp>
    </p:spTree>
    <p:extLst>
      <p:ext uri="{BB962C8B-B14F-4D97-AF65-F5344CB8AC3E}">
        <p14:creationId xmlns:p14="http://schemas.microsoft.com/office/powerpoint/2010/main" val="3267273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SLIDE 1 - Right light vertical imag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4" t="5897" r="20014" b="10877"/>
          <a:stretch/>
        </p:blipFill>
        <p:spPr>
          <a:xfrm>
            <a:off x="27670" y="0"/>
            <a:ext cx="13073892" cy="6858000"/>
          </a:xfrm>
          <a:prstGeom prst="rect">
            <a:avLst/>
          </a:prstGeom>
        </p:spPr>
      </p:pic>
      <p:sp>
        <p:nvSpPr>
          <p:cNvPr id="8" name="Title 1"/>
          <p:cNvSpPr>
            <a:spLocks noGrp="1"/>
          </p:cNvSpPr>
          <p:nvPr>
            <p:ph type="ctrTitle" hasCustomPrompt="1"/>
          </p:nvPr>
        </p:nvSpPr>
        <p:spPr>
          <a:xfrm>
            <a:off x="2726400" y="1346400"/>
            <a:ext cx="8256000" cy="3510000"/>
          </a:xfrm>
        </p:spPr>
        <p:txBody>
          <a:bodyPr anchor="t" anchorCtr="0"/>
          <a:lstStyle>
            <a:lvl1pPr algn="l">
              <a:defRPr sz="11000">
                <a:solidFill>
                  <a:schemeClr val="bg1"/>
                </a:solidFill>
              </a:defRPr>
            </a:lvl1pPr>
          </a:lstStyle>
          <a:p>
            <a:r>
              <a:rPr lang="en-US" dirty="0" smtClean="0"/>
              <a:t>Title slide 5</a:t>
            </a:r>
            <a:br>
              <a:rPr lang="en-US" dirty="0" smtClean="0"/>
            </a:br>
            <a:r>
              <a:rPr lang="en-US" dirty="0" smtClean="0"/>
              <a:t>singular </a:t>
            </a:r>
            <a:br>
              <a:rPr lang="en-US" dirty="0" smtClean="0"/>
            </a:br>
            <a:r>
              <a:rPr lang="en-US" dirty="0" smtClean="0"/>
              <a:t>image</a:t>
            </a:r>
            <a:endParaRPr lang="en-US" dirty="0"/>
          </a:p>
        </p:txBody>
      </p:sp>
      <p:sp>
        <p:nvSpPr>
          <p:cNvPr id="11" name="object 3"/>
          <p:cNvSpPr/>
          <p:nvPr userDrawn="1"/>
        </p:nvSpPr>
        <p:spPr>
          <a:xfrm>
            <a:off x="1" y="0"/>
            <a:ext cx="2116975"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91DA"/>
          </a:solidFill>
        </p:spPr>
        <p:txBody>
          <a:bodyPr wrap="square" lIns="0" tIns="0" rIns="0" bIns="0" rtlCol="0">
            <a:noAutofit/>
          </a:bodyPr>
          <a:lstStyle/>
          <a:p>
            <a:endParaRPr sz="1800" dirty="0">
              <a:solidFill>
                <a:srgbClr val="000000"/>
              </a:solidFill>
            </a:endParaRPr>
          </a:p>
        </p:txBody>
      </p:sp>
      <p:sp>
        <p:nvSpPr>
          <p:cNvPr id="12" name="Freeform 19"/>
          <p:cNvSpPr>
            <a:spLocks noEditPoints="1"/>
          </p:cNvSpPr>
          <p:nvPr userDrawn="1"/>
        </p:nvSpPr>
        <p:spPr bwMode="auto">
          <a:xfrm>
            <a:off x="2752133" y="784800"/>
            <a:ext cx="10368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dirty="0">
              <a:solidFill>
                <a:srgbClr val="000000"/>
              </a:solidFill>
            </a:endParaRPr>
          </a:p>
        </p:txBody>
      </p:sp>
      <p:sp>
        <p:nvSpPr>
          <p:cNvPr id="13" name="Text Placeholder 3"/>
          <p:cNvSpPr>
            <a:spLocks noGrp="1"/>
          </p:cNvSpPr>
          <p:nvPr>
            <p:ph type="body" sz="quarter" idx="11"/>
          </p:nvPr>
        </p:nvSpPr>
        <p:spPr>
          <a:xfrm>
            <a:off x="2752133" y="5036400"/>
            <a:ext cx="8230267"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596567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6 - No image">
    <p:bg>
      <p:bgPr>
        <a:solidFill>
          <a:schemeClr val="accent1"/>
        </a:solidFill>
        <a:effectLst/>
      </p:bgPr>
    </p:bg>
    <p:spTree>
      <p:nvGrpSpPr>
        <p:cNvPr id="1" name=""/>
        <p:cNvGrpSpPr/>
        <p:nvPr/>
      </p:nvGrpSpPr>
      <p:grpSpPr>
        <a:xfrm>
          <a:off x="0" y="0"/>
          <a:ext cx="0" cy="0"/>
          <a:chOff x="0" y="0"/>
          <a:chExt cx="0" cy="0"/>
        </a:xfrm>
      </p:grpSpPr>
      <p:sp>
        <p:nvSpPr>
          <p:cNvPr id="7"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2709863" y="1435300"/>
            <a:ext cx="8489950" cy="3510000"/>
          </a:xfrm>
        </p:spPr>
        <p:txBody>
          <a:bodyPr anchor="t" anchorCtr="0"/>
          <a:lstStyle>
            <a:lvl1pPr algn="l">
              <a:defRPr sz="11000" baseline="0">
                <a:solidFill>
                  <a:schemeClr val="bg1"/>
                </a:solidFill>
              </a:defRPr>
            </a:lvl1pPr>
          </a:lstStyle>
          <a:p>
            <a:r>
              <a:rPr lang="en-GB" dirty="0" smtClean="0"/>
              <a:t>Title Slide 6 – </a:t>
            </a:r>
            <a:br>
              <a:rPr lang="en-GB" dirty="0" smtClean="0"/>
            </a:br>
            <a:r>
              <a:rPr lang="en-GB" dirty="0" smtClean="0"/>
              <a:t>no image</a:t>
            </a:r>
            <a:endParaRPr lang="en-US" dirty="0"/>
          </a:p>
        </p:txBody>
      </p:sp>
      <p:sp>
        <p:nvSpPr>
          <p:cNvPr id="10"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p:ph type="body" sz="quarter" idx="11"/>
          </p:nvPr>
        </p:nvSpPr>
        <p:spPr>
          <a:xfrm>
            <a:off x="2749463" y="5390900"/>
            <a:ext cx="845035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487233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867071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Title 2"/>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604358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NE COLUMN TEXT">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Title 2"/>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
        <p:nvSpPr>
          <p:cNvPr id="2" name="Rectangle 1"/>
          <p:cNvSpPr/>
          <p:nvPr userDrawn="1"/>
        </p:nvSpPr>
        <p:spPr>
          <a:xfrm>
            <a:off x="824683" y="6148983"/>
            <a:ext cx="838200" cy="5167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smtClean="0">
              <a:solidFill>
                <a:schemeClr val="bg1"/>
              </a:solidFill>
            </a:endParaRPr>
          </a:p>
        </p:txBody>
      </p:sp>
      <p:sp>
        <p:nvSpPr>
          <p:cNvPr id="4" name="Freeform 19"/>
          <p:cNvSpPr>
            <a:spLocks noChangeAspect="1" noEditPoints="1"/>
          </p:cNvSpPr>
          <p:nvPr userDrawn="1"/>
        </p:nvSpPr>
        <p:spPr bwMode="auto">
          <a:xfrm>
            <a:off x="998400" y="6269914"/>
            <a:ext cx="490767" cy="199942"/>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7"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Tree>
    <p:extLst>
      <p:ext uri="{BB962C8B-B14F-4D97-AF65-F5344CB8AC3E}">
        <p14:creationId xmlns:p14="http://schemas.microsoft.com/office/powerpoint/2010/main" val="1522825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smtClean="0"/>
              <a:t>Click to edit Master title style</a:t>
            </a:r>
            <a:endParaRPr lang="en-US" dirty="0"/>
          </a:p>
        </p:txBody>
      </p:sp>
      <p:sp>
        <p:nvSpPr>
          <p:cNvPr id="9" name="Text Placeholder 8"/>
          <p:cNvSpPr>
            <a:spLocks noGrp="1"/>
          </p:cNvSpPr>
          <p:nvPr>
            <p:ph type="body" sz="quarter" idx="10"/>
          </p:nvPr>
        </p:nvSpPr>
        <p:spPr>
          <a:xfrm>
            <a:off x="1003200" y="1330126"/>
            <a:ext cx="4968000" cy="454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8"/>
          <p:cNvSpPr>
            <a:spLocks noGrp="1"/>
          </p:cNvSpPr>
          <p:nvPr>
            <p:ph type="body" sz="quarter" idx="11"/>
          </p:nvPr>
        </p:nvSpPr>
        <p:spPr>
          <a:xfrm>
            <a:off x="6220800" y="1330126"/>
            <a:ext cx="4968000" cy="454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760996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smtClean="0"/>
              <a:t>Click to edit Master title style</a:t>
            </a:r>
            <a:endParaRPr lang="en-US" dirty="0"/>
          </a:p>
        </p:txBody>
      </p:sp>
      <p:sp>
        <p:nvSpPr>
          <p:cNvPr id="9" name="Text Placeholder 8"/>
          <p:cNvSpPr>
            <a:spLocks noGrp="1"/>
          </p:cNvSpPr>
          <p:nvPr>
            <p:ph type="body" sz="quarter" idx="10"/>
          </p:nvPr>
        </p:nvSpPr>
        <p:spPr>
          <a:xfrm>
            <a:off x="1003200" y="1330126"/>
            <a:ext cx="4968000" cy="454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smtClean="0"/>
              <a:t>Click icon to add chart</a:t>
            </a:r>
            <a:endParaRPr lang="en-GB" dirty="0" smtClean="0"/>
          </a:p>
        </p:txBody>
      </p:sp>
    </p:spTree>
    <p:extLst>
      <p:ext uri="{BB962C8B-B14F-4D97-AF65-F5344CB8AC3E}">
        <p14:creationId xmlns:p14="http://schemas.microsoft.com/office/powerpoint/2010/main" val="146885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smtClean="0"/>
              <a:t>Click to edit Master title style</a:t>
            </a:r>
            <a:endParaRPr lang="en-US" dirty="0"/>
          </a:p>
        </p:txBody>
      </p:sp>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smtClean="0"/>
              <a:t>Click icon to add chart</a:t>
            </a:r>
            <a:endParaRPr lang="en-GB" dirty="0" smtClean="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smtClean="0"/>
              <a:t>Click icon to add chart</a:t>
            </a:r>
            <a:endParaRPr lang="en-GB" dirty="0" smtClean="0"/>
          </a:p>
        </p:txBody>
      </p:sp>
    </p:spTree>
    <p:extLst>
      <p:ext uri="{BB962C8B-B14F-4D97-AF65-F5344CB8AC3E}">
        <p14:creationId xmlns:p14="http://schemas.microsoft.com/office/powerpoint/2010/main" val="2290827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400" y="431800"/>
            <a:ext cx="10195200" cy="533400"/>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3201" y="1331360"/>
            <a:ext cx="10194470" cy="4545566"/>
          </a:xfrm>
          <a:prstGeom prst="rect">
            <a:avLst/>
          </a:prstGeom>
        </p:spPr>
        <p:txBody>
          <a:bodyPr vert="horz" lIns="0" tIns="0" rIns="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9"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tx2"/>
                </a:solidFill>
                <a:latin typeface="+mn-lt"/>
                <a:ea typeface="Arial"/>
                <a:cs typeface="Arial" panose="020B0604020202020204" pitchFamily="34" charset="0"/>
              </a:rPr>
              <a:pPr algn="r"/>
              <a:t>‹#›</a:t>
            </a:fld>
            <a:endParaRPr lang="en-US" sz="1000" dirty="0">
              <a:solidFill>
                <a:schemeClr val="tx2"/>
              </a:solidFill>
              <a:latin typeface="+mn-lt"/>
              <a:ea typeface="Arial"/>
              <a:cs typeface="Arial" panose="020B0604020202020204" pitchFamily="34" charset="0"/>
            </a:endParaRPr>
          </a:p>
        </p:txBody>
      </p:sp>
      <p:sp>
        <p:nvSpPr>
          <p:cNvPr id="25" name="TextBox 24"/>
          <p:cNvSpPr txBox="1"/>
          <p:nvPr userDrawn="1"/>
        </p:nvSpPr>
        <p:spPr>
          <a:xfrm>
            <a:off x="2594343" y="6637578"/>
            <a:ext cx="6953693" cy="13536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smtClean="0">
                <a:solidFill>
                  <a:schemeClr val="tx1"/>
                </a:solidFill>
                <a:latin typeface="+mn-lt"/>
                <a:ea typeface="+mn-ea"/>
                <a:cs typeface="+mn-cs"/>
              </a:rPr>
              <a:t>Document Classification: KPMG Confidential</a:t>
            </a:r>
          </a:p>
        </p:txBody>
      </p:sp>
      <p:sp>
        <p:nvSpPr>
          <p:cNvPr id="26"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TextBox 7"/>
          <p:cNvSpPr txBox="1"/>
          <p:nvPr userDrawn="1"/>
        </p:nvSpPr>
        <p:spPr>
          <a:xfrm>
            <a:off x="2234933" y="6266997"/>
            <a:ext cx="7805881" cy="26356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smtClean="0">
                <a:solidFill>
                  <a:schemeClr val="bg1">
                    <a:lumMod val="65000"/>
                  </a:schemeClr>
                </a:solidFill>
                <a:latin typeface="+mn-lt"/>
                <a:ea typeface="+mn-ea"/>
                <a:cs typeface="+mn-cs"/>
              </a:rPr>
              <a:t>© </a:t>
            </a:r>
            <a:r>
              <a:rPr lang="en-US" sz="600" kern="1200" noProof="0" dirty="0" smtClean="0">
                <a:solidFill>
                  <a:schemeClr val="bg1">
                    <a:lumMod val="65000"/>
                  </a:schemeClr>
                </a:solidFill>
                <a:latin typeface="+mn-lt"/>
                <a:ea typeface="+mn-ea"/>
                <a:cs typeface="+mn-cs"/>
              </a:rPr>
              <a:t>2019 </a:t>
            </a:r>
            <a:r>
              <a:rPr lang="en-US" sz="600" kern="1200" noProof="0" dirty="0" smtClean="0">
                <a:solidFill>
                  <a:schemeClr val="bg1">
                    <a:lumMod val="65000"/>
                  </a:schemeClr>
                </a:solidFill>
                <a:latin typeface="+mn-lt"/>
                <a:ea typeface="+mn-ea"/>
                <a:cs typeface="+mn-cs"/>
              </a:rPr>
              <a:t>KPMG, a Cayman Islands partnership and a member firm of the KPMG network of independent member firms affiliated with KPMG International Cooperative (“KPMG International”), a Swiss entity. All rights reserved.</a:t>
            </a:r>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705" r:id="rId1"/>
    <p:sldLayoutId id="2147483675" r:id="rId2"/>
    <p:sldLayoutId id="2147483680" r:id="rId3"/>
    <p:sldLayoutId id="2147483666" r:id="rId4"/>
    <p:sldLayoutId id="2147483664" r:id="rId5"/>
    <p:sldLayoutId id="2147483707" r:id="rId6"/>
    <p:sldLayoutId id="2147483689" r:id="rId7"/>
    <p:sldLayoutId id="2147483690" r:id="rId8"/>
    <p:sldLayoutId id="2147483691" r:id="rId9"/>
    <p:sldLayoutId id="2147483692" r:id="rId10"/>
    <p:sldLayoutId id="2147483693" r:id="rId11"/>
    <p:sldLayoutId id="2147483694" r:id="rId12"/>
    <p:sldLayoutId id="2147483695" r:id="rId13"/>
    <p:sldLayoutId id="2147483701" r:id="rId14"/>
    <p:sldLayoutId id="2147483697" r:id="rId15"/>
    <p:sldLayoutId id="2147483698" r:id="rId16"/>
    <p:sldLayoutId id="2147483699" r:id="rId17"/>
    <p:sldLayoutId id="2147483700" r:id="rId18"/>
    <p:sldLayoutId id="2147483682" r:id="rId19"/>
    <p:sldLayoutId id="2147483683" r:id="rId20"/>
    <p:sldLayoutId id="2147483684" r:id="rId21"/>
    <p:sldLayoutId id="2147483685" r:id="rId22"/>
    <p:sldLayoutId id="2147483702" r:id="rId23"/>
    <p:sldLayoutId id="2147483667" r:id="rId24"/>
    <p:sldLayoutId id="2147483708" r:id="rId25"/>
  </p:sldLayoutIdLst>
  <p:timing>
    <p:tnLst>
      <p:par>
        <p:cTn id="1" dur="indefinite" restart="never" nodeType="tmRoot"/>
      </p:par>
    </p:tnLst>
  </p:timing>
  <p:txStyles>
    <p:titleStyle>
      <a:lvl1pPr algn="l" defTabSz="914400" rtl="0" eaLnBrk="1" latinLnBrk="0" hangingPunct="1">
        <a:lnSpc>
          <a:spcPct val="70000"/>
        </a:lnSpc>
        <a:spcBef>
          <a:spcPct val="0"/>
        </a:spcBef>
        <a:buNone/>
        <a:defRPr sz="54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02" userDrawn="1">
          <p15:clr>
            <a:srgbClr val="F26B43"/>
          </p15:clr>
        </p15:guide>
        <p15:guide id="2" pos="627" userDrawn="1">
          <p15:clr>
            <a:srgbClr val="F26B43"/>
          </p15:clr>
        </p15:guide>
        <p15:guide id="3" pos="7055" userDrawn="1">
          <p15:clr>
            <a:srgbClr val="F26B43"/>
          </p15:clr>
        </p15:guide>
        <p15:guide id="4" orient="horz" pos="833" userDrawn="1">
          <p15:clr>
            <a:srgbClr val="F26B43"/>
          </p15:clr>
        </p15:guide>
        <p15:guide id="5" orient="horz" pos="608" userDrawn="1">
          <p15:clr>
            <a:srgbClr val="F26B43"/>
          </p15:clr>
        </p15:guide>
        <p15:guide id="6" orient="horz" pos="2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9863" y="1435300"/>
            <a:ext cx="7566252" cy="3510000"/>
          </a:xfrm>
        </p:spPr>
        <p:txBody>
          <a:bodyPr/>
          <a:lstStyle/>
          <a:p>
            <a:r>
              <a:rPr lang="en-US" dirty="0" smtClean="0"/>
              <a:t>Introduction to the world of Blockchain</a:t>
            </a:r>
            <a:endParaRPr lang="en-US" dirty="0"/>
          </a:p>
        </p:txBody>
      </p:sp>
      <p:sp>
        <p:nvSpPr>
          <p:cNvPr id="3" name="Text Placeholder 2"/>
          <p:cNvSpPr>
            <a:spLocks noGrp="1"/>
          </p:cNvSpPr>
          <p:nvPr>
            <p:ph type="body" sz="quarter" idx="11"/>
          </p:nvPr>
        </p:nvSpPr>
        <p:spPr/>
        <p:txBody>
          <a:bodyPr/>
          <a:lstStyle/>
          <a:p>
            <a:r>
              <a:rPr lang="en-US" dirty="0" smtClean="0"/>
              <a:t>March 14, 2019</a:t>
            </a:r>
            <a:endParaRPr lang="en-US" dirty="0"/>
          </a:p>
        </p:txBody>
      </p:sp>
    </p:spTree>
    <p:extLst>
      <p:ext uri="{BB962C8B-B14F-4D97-AF65-F5344CB8AC3E}">
        <p14:creationId xmlns:p14="http://schemas.microsoft.com/office/powerpoint/2010/main" val="1245489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b="1" u="sng" dirty="0" smtClean="0"/>
              <a:t>Peer to peer sharing</a:t>
            </a:r>
            <a:r>
              <a:rPr lang="en-US" b="1" u="sng" dirty="0" smtClean="0"/>
              <a:t>:</a:t>
            </a:r>
            <a:endParaRPr lang="en-US" b="1" u="sng" dirty="0"/>
          </a:p>
        </p:txBody>
      </p:sp>
      <p:pic>
        <p:nvPicPr>
          <p:cNvPr id="3" name="Picture 2"/>
          <p:cNvPicPr>
            <a:picLocks noChangeAspect="1"/>
          </p:cNvPicPr>
          <p:nvPr/>
        </p:nvPicPr>
        <p:blipFill>
          <a:blip r:embed="rId3"/>
          <a:stretch>
            <a:fillRect/>
          </a:stretch>
        </p:blipFill>
        <p:spPr>
          <a:xfrm>
            <a:off x="723899" y="991671"/>
            <a:ext cx="10349778" cy="5080949"/>
          </a:xfrm>
          <a:prstGeom prst="rect">
            <a:avLst/>
          </a:prstGeom>
        </p:spPr>
      </p:pic>
    </p:spTree>
    <p:extLst>
      <p:ext uri="{BB962C8B-B14F-4D97-AF65-F5344CB8AC3E}">
        <p14:creationId xmlns:p14="http://schemas.microsoft.com/office/powerpoint/2010/main" val="3604451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b="1" u="sng" dirty="0" smtClean="0"/>
              <a:t>Open source software development</a:t>
            </a:r>
            <a:r>
              <a:rPr lang="en-US" b="1" u="sng" dirty="0" smtClean="0"/>
              <a:t>:</a:t>
            </a:r>
            <a:endParaRPr lang="en-US" b="1" u="sng" dirty="0"/>
          </a:p>
        </p:txBody>
      </p:sp>
      <p:pic>
        <p:nvPicPr>
          <p:cNvPr id="3" name="Picture 2"/>
          <p:cNvPicPr>
            <a:picLocks noChangeAspect="1"/>
          </p:cNvPicPr>
          <p:nvPr/>
        </p:nvPicPr>
        <p:blipFill>
          <a:blip r:embed="rId3"/>
          <a:stretch>
            <a:fillRect/>
          </a:stretch>
        </p:blipFill>
        <p:spPr>
          <a:xfrm>
            <a:off x="2343530" y="1143000"/>
            <a:ext cx="6814852" cy="4717472"/>
          </a:xfrm>
          <a:prstGeom prst="rect">
            <a:avLst/>
          </a:prstGeom>
        </p:spPr>
      </p:pic>
    </p:spTree>
    <p:extLst>
      <p:ext uri="{BB962C8B-B14F-4D97-AF65-F5344CB8AC3E}">
        <p14:creationId xmlns:p14="http://schemas.microsoft.com/office/powerpoint/2010/main" val="25108790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47076" y="2680854"/>
            <a:ext cx="3358286" cy="900546"/>
          </a:xfrm>
          <a:prstGeom prst="rect">
            <a:avLst/>
          </a:prstGeom>
        </p:spPr>
      </p:pic>
      <p:sp>
        <p:nvSpPr>
          <p:cNvPr id="2" name="Title 1"/>
          <p:cNvSpPr>
            <a:spLocks noGrp="1"/>
          </p:cNvSpPr>
          <p:nvPr>
            <p:ph type="title"/>
          </p:nvPr>
        </p:nvSpPr>
        <p:spPr>
          <a:xfrm>
            <a:off x="723899" y="314569"/>
            <a:ext cx="10195200" cy="533400"/>
          </a:xfrm>
        </p:spPr>
        <p:txBody>
          <a:bodyPr/>
          <a:lstStyle/>
          <a:p>
            <a:r>
              <a:rPr lang="en-US" b="1" u="sng" dirty="0" smtClean="0"/>
              <a:t>Encryption</a:t>
            </a:r>
            <a:r>
              <a:rPr lang="en-US" b="1" u="sng" dirty="0" smtClean="0"/>
              <a:t>:</a:t>
            </a:r>
            <a:endParaRPr lang="en-US" b="1" u="sng" dirty="0"/>
          </a:p>
        </p:txBody>
      </p:sp>
      <p:pic>
        <p:nvPicPr>
          <p:cNvPr id="1026" name="Picture 2" descr="Image result for elliptical curve encry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99" y="1129145"/>
            <a:ext cx="4437181" cy="44480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33994" y="1077557"/>
            <a:ext cx="10285105" cy="4395709"/>
          </a:xfrm>
          <a:prstGeom prst="rect">
            <a:avLst/>
          </a:prstGeom>
        </p:spPr>
      </p:pic>
    </p:spTree>
    <p:extLst>
      <p:ext uri="{BB962C8B-B14F-4D97-AF65-F5344CB8AC3E}">
        <p14:creationId xmlns:p14="http://schemas.microsoft.com/office/powerpoint/2010/main" val="74282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How does it work?</a:t>
            </a:r>
            <a:endParaRPr lang="en-US" dirty="0"/>
          </a:p>
        </p:txBody>
      </p:sp>
      <p:sp>
        <p:nvSpPr>
          <p:cNvPr id="4" name="Text Placeholder 3"/>
          <p:cNvSpPr>
            <a:spLocks noGrp="1"/>
          </p:cNvSpPr>
          <p:nvPr>
            <p:ph type="body" sz="quarter" idx="11"/>
          </p:nvPr>
        </p:nvSpPr>
        <p:spPr/>
        <p:txBody>
          <a:bodyPr/>
          <a:lstStyle/>
          <a:p>
            <a:r>
              <a:rPr lang="en-GB" dirty="0" smtClean="0"/>
              <a:t> </a:t>
            </a:r>
            <a:endParaRPr lang="en-GB" dirty="0"/>
          </a:p>
        </p:txBody>
      </p:sp>
      <p:sp>
        <p:nvSpPr>
          <p:cNvPr id="3" name="Text Placeholder 1"/>
          <p:cNvSpPr txBox="1">
            <a:spLocks/>
          </p:cNvSpPr>
          <p:nvPr/>
        </p:nvSpPr>
        <p:spPr>
          <a:xfrm>
            <a:off x="986208" y="2415214"/>
            <a:ext cx="10195200" cy="198609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666449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841225" y="3843086"/>
            <a:ext cx="10195200" cy="4546800"/>
          </a:xfrm>
        </p:spPr>
        <p:txBody>
          <a:bodyPr/>
          <a:lstStyle/>
          <a:p>
            <a:r>
              <a:rPr lang="en-GB" dirty="0" smtClean="0"/>
              <a:t> </a:t>
            </a:r>
            <a:endParaRPr lang="en-GB" dirty="0"/>
          </a:p>
        </p:txBody>
      </p:sp>
      <p:sp>
        <p:nvSpPr>
          <p:cNvPr id="5" name="Title 2"/>
          <p:cNvSpPr>
            <a:spLocks noGrp="1"/>
          </p:cNvSpPr>
          <p:nvPr>
            <p:ph type="title"/>
          </p:nvPr>
        </p:nvSpPr>
        <p:spPr>
          <a:xfrm>
            <a:off x="608256" y="407416"/>
            <a:ext cx="10195200" cy="533400"/>
          </a:xfrm>
        </p:spPr>
        <p:txBody>
          <a:bodyPr/>
          <a:lstStyle/>
          <a:p>
            <a:r>
              <a:rPr lang="en-US" b="1" dirty="0" smtClean="0"/>
              <a:t>Alice wants to send Bob some Bitcoin?</a:t>
            </a:r>
            <a:endParaRPr lang="en-US" b="1" dirty="0"/>
          </a:p>
        </p:txBody>
      </p:sp>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863524"/>
            <a:ext cx="1995105" cy="2269503"/>
          </a:xfrm>
          <a:prstGeom prst="rect">
            <a:avLst/>
          </a:prstGeom>
        </p:spPr>
      </p:pic>
      <p:sp>
        <p:nvSpPr>
          <p:cNvPr id="26" name="Rectangle 25"/>
          <p:cNvSpPr/>
          <p:nvPr/>
        </p:nvSpPr>
        <p:spPr>
          <a:xfrm>
            <a:off x="954938" y="5184754"/>
            <a:ext cx="719609" cy="33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rgbClr val="00338D"/>
                </a:solidFill>
              </a:rPr>
              <a:t>Alice</a:t>
            </a:r>
          </a:p>
        </p:txBody>
      </p:sp>
      <p:sp>
        <p:nvSpPr>
          <p:cNvPr id="28" name="Rectangle 27"/>
          <p:cNvSpPr/>
          <p:nvPr/>
        </p:nvSpPr>
        <p:spPr>
          <a:xfrm>
            <a:off x="10249843" y="5179924"/>
            <a:ext cx="537972" cy="33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rgbClr val="00338D"/>
                </a:solidFill>
              </a:rPr>
              <a:t>Bob</a:t>
            </a:r>
          </a:p>
        </p:txBody>
      </p:sp>
      <p:pic>
        <p:nvPicPr>
          <p:cNvPr id="29" name="Picture 2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44603" y="2571739"/>
            <a:ext cx="2948451" cy="2452695"/>
          </a:xfrm>
          <a:prstGeom prst="rect">
            <a:avLst/>
          </a:prstGeom>
        </p:spPr>
      </p:pic>
      <p:sp>
        <p:nvSpPr>
          <p:cNvPr id="2" name="Right Arrow 1"/>
          <p:cNvSpPr/>
          <p:nvPr/>
        </p:nvSpPr>
        <p:spPr>
          <a:xfrm>
            <a:off x="3048000" y="3013364"/>
            <a:ext cx="5701145" cy="146165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smtClean="0">
              <a:solidFill>
                <a:schemeClr val="bg1"/>
              </a:solidFill>
            </a:endParaRPr>
          </a:p>
        </p:txBody>
      </p:sp>
    </p:spTree>
    <p:extLst>
      <p:ext uri="{BB962C8B-B14F-4D97-AF65-F5344CB8AC3E}">
        <p14:creationId xmlns:p14="http://schemas.microsoft.com/office/powerpoint/2010/main" val="3476685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841225" y="3843086"/>
            <a:ext cx="10195200" cy="4546800"/>
          </a:xfrm>
        </p:spPr>
        <p:txBody>
          <a:bodyPr/>
          <a:lstStyle/>
          <a:p>
            <a:r>
              <a:rPr lang="en-GB" dirty="0" smtClean="0"/>
              <a:t> </a:t>
            </a:r>
            <a:endParaRPr lang="en-GB" dirty="0"/>
          </a:p>
        </p:txBody>
      </p:sp>
      <p:sp>
        <p:nvSpPr>
          <p:cNvPr id="5" name="Title 2"/>
          <p:cNvSpPr>
            <a:spLocks noGrp="1"/>
          </p:cNvSpPr>
          <p:nvPr>
            <p:ph type="title"/>
          </p:nvPr>
        </p:nvSpPr>
        <p:spPr>
          <a:xfrm>
            <a:off x="608256" y="407416"/>
            <a:ext cx="10195200" cy="533400"/>
          </a:xfrm>
        </p:spPr>
        <p:txBody>
          <a:bodyPr/>
          <a:lstStyle/>
          <a:p>
            <a:r>
              <a:rPr lang="en-US" b="1" u="sng" dirty="0" smtClean="0"/>
              <a:t>For Bitcoin</a:t>
            </a:r>
            <a:endParaRPr lang="en-US" b="1" u="sng" dirty="0"/>
          </a:p>
        </p:txBody>
      </p:sp>
      <p:pic>
        <p:nvPicPr>
          <p:cNvPr id="6" name="Picture 2" descr="Image result for image of a ke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1302" y="2140712"/>
            <a:ext cx="1249321" cy="604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image of open lock"/>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76846" y="1978472"/>
            <a:ext cx="1205769" cy="120576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p:cNvSpPr txBox="1">
            <a:spLocks/>
          </p:cNvSpPr>
          <p:nvPr/>
        </p:nvSpPr>
        <p:spPr>
          <a:xfrm>
            <a:off x="2954842" y="3881091"/>
            <a:ext cx="5602959" cy="37320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Think of it similar to a bank account:</a:t>
            </a:r>
            <a:endParaRPr lang="en-US" sz="2400" dirty="0"/>
          </a:p>
        </p:txBody>
      </p:sp>
      <p:sp>
        <p:nvSpPr>
          <p:cNvPr id="10" name="Text Placeholder 1"/>
          <p:cNvSpPr txBox="1">
            <a:spLocks/>
          </p:cNvSpPr>
          <p:nvPr/>
        </p:nvSpPr>
        <p:spPr>
          <a:xfrm>
            <a:off x="8956471" y="2463589"/>
            <a:ext cx="2843409" cy="14058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0" dirty="0"/>
              <a:t>1L1zx2dSZDswngefGir456hXdEUuzxkhL3</a:t>
            </a:r>
            <a:endParaRPr lang="en-US" sz="1100" dirty="0">
              <a:latin typeface="KPMG Light" panose="020B0403030202040204" pitchFamily="34" charset="0"/>
            </a:endParaRPr>
          </a:p>
        </p:txBody>
      </p:sp>
      <p:sp>
        <p:nvSpPr>
          <p:cNvPr id="2" name="Right Arrow 1"/>
          <p:cNvSpPr/>
          <p:nvPr/>
        </p:nvSpPr>
        <p:spPr>
          <a:xfrm>
            <a:off x="1780300" y="1708089"/>
            <a:ext cx="3089405" cy="1511001"/>
          </a:xfrm>
          <a:prstGeom prst="rightArrow">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r>
              <a:rPr lang="en-US" sz="1600" dirty="0" smtClean="0">
                <a:solidFill>
                  <a:schemeClr val="tx1"/>
                </a:solidFill>
              </a:rPr>
              <a:t>Elliptic Curve Multiplication</a:t>
            </a:r>
          </a:p>
        </p:txBody>
      </p:sp>
      <p:sp>
        <p:nvSpPr>
          <p:cNvPr id="13" name="Right Arrow 12"/>
          <p:cNvSpPr/>
          <p:nvPr/>
        </p:nvSpPr>
        <p:spPr>
          <a:xfrm>
            <a:off x="5895679" y="1719974"/>
            <a:ext cx="3071997" cy="1464267"/>
          </a:xfrm>
          <a:prstGeom prst="rightArrow">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600" dirty="0" smtClean="0">
                <a:solidFill>
                  <a:schemeClr val="tx1"/>
                </a:solidFill>
              </a:rPr>
              <a:t>Hashing Function</a:t>
            </a:r>
          </a:p>
        </p:txBody>
      </p:sp>
      <p:sp>
        <p:nvSpPr>
          <p:cNvPr id="14" name="Text Placeholder 1"/>
          <p:cNvSpPr txBox="1">
            <a:spLocks/>
          </p:cNvSpPr>
          <p:nvPr/>
        </p:nvSpPr>
        <p:spPr>
          <a:xfrm>
            <a:off x="600456" y="1418409"/>
            <a:ext cx="2130044" cy="46837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Private Key</a:t>
            </a:r>
            <a:endParaRPr lang="en-US" sz="2400" dirty="0"/>
          </a:p>
        </p:txBody>
      </p:sp>
      <p:sp>
        <p:nvSpPr>
          <p:cNvPr id="15" name="Text Placeholder 1"/>
          <p:cNvSpPr txBox="1">
            <a:spLocks/>
          </p:cNvSpPr>
          <p:nvPr/>
        </p:nvSpPr>
        <p:spPr>
          <a:xfrm>
            <a:off x="4743568" y="1418409"/>
            <a:ext cx="1508643" cy="81091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Public key</a:t>
            </a:r>
            <a:endParaRPr lang="en-US" sz="2400" dirty="0"/>
          </a:p>
        </p:txBody>
      </p:sp>
      <p:sp>
        <p:nvSpPr>
          <p:cNvPr id="16" name="Text Placeholder 1"/>
          <p:cNvSpPr txBox="1">
            <a:spLocks/>
          </p:cNvSpPr>
          <p:nvPr/>
        </p:nvSpPr>
        <p:spPr>
          <a:xfrm>
            <a:off x="9487802" y="1418408"/>
            <a:ext cx="1508643" cy="81091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Address</a:t>
            </a:r>
            <a:endParaRPr lang="en-US" sz="2400" dirty="0"/>
          </a:p>
        </p:txBody>
      </p:sp>
      <p:sp>
        <p:nvSpPr>
          <p:cNvPr id="17" name="Text Placeholder 1"/>
          <p:cNvSpPr txBox="1">
            <a:spLocks/>
          </p:cNvSpPr>
          <p:nvPr/>
        </p:nvSpPr>
        <p:spPr>
          <a:xfrm>
            <a:off x="854690" y="4772015"/>
            <a:ext cx="1508643" cy="81091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PIN</a:t>
            </a:r>
            <a:endParaRPr lang="en-US" sz="2400" dirty="0"/>
          </a:p>
        </p:txBody>
      </p:sp>
      <p:sp>
        <p:nvSpPr>
          <p:cNvPr id="18" name="Text Placeholder 1"/>
          <p:cNvSpPr txBox="1">
            <a:spLocks/>
          </p:cNvSpPr>
          <p:nvPr/>
        </p:nvSpPr>
        <p:spPr>
          <a:xfrm>
            <a:off x="9657331" y="4788742"/>
            <a:ext cx="2236920" cy="81091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Account number</a:t>
            </a:r>
            <a:endParaRPr lang="en-US" sz="2400" dirty="0"/>
          </a:p>
        </p:txBody>
      </p:sp>
      <p:sp>
        <p:nvSpPr>
          <p:cNvPr id="19" name="Text Placeholder 1"/>
          <p:cNvSpPr txBox="1">
            <a:spLocks/>
          </p:cNvSpPr>
          <p:nvPr/>
        </p:nvSpPr>
        <p:spPr>
          <a:xfrm rot="5400000" flipV="1">
            <a:off x="-229734" y="3111194"/>
            <a:ext cx="1508643" cy="77639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dirty="0" smtClean="0">
                <a:latin typeface="KPMG Light" panose="020B0403030202040204" pitchFamily="34" charset="0"/>
              </a:rPr>
              <a:t>=</a:t>
            </a:r>
            <a:endParaRPr lang="en-US" sz="9600" dirty="0">
              <a:latin typeface="KPMG Light" panose="020B0403030202040204" pitchFamily="34" charset="0"/>
            </a:endParaRPr>
          </a:p>
        </p:txBody>
      </p:sp>
      <p:sp>
        <p:nvSpPr>
          <p:cNvPr id="20" name="Text Placeholder 1"/>
          <p:cNvSpPr txBox="1">
            <a:spLocks/>
          </p:cNvSpPr>
          <p:nvPr/>
        </p:nvSpPr>
        <p:spPr>
          <a:xfrm rot="5400000" flipV="1">
            <a:off x="8979730" y="3106357"/>
            <a:ext cx="1508643" cy="77639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dirty="0" smtClean="0">
                <a:latin typeface="KPMG Light" panose="020B0403030202040204" pitchFamily="34" charset="0"/>
              </a:rPr>
              <a:t>=</a:t>
            </a:r>
            <a:endParaRPr lang="en-US" sz="9600" dirty="0">
              <a:latin typeface="KPMG Light" panose="020B0403030202040204" pitchFamily="34" charset="0"/>
            </a:endParaRPr>
          </a:p>
        </p:txBody>
      </p:sp>
    </p:spTree>
    <p:extLst>
      <p:ext uri="{BB962C8B-B14F-4D97-AF65-F5344CB8AC3E}">
        <p14:creationId xmlns:p14="http://schemas.microsoft.com/office/powerpoint/2010/main" val="129439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animBg="1"/>
      <p:bldP spid="13" grpId="0" animBg="1"/>
      <p:bldP spid="14"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841225" y="3843086"/>
            <a:ext cx="10195200" cy="4546800"/>
          </a:xfrm>
        </p:spPr>
        <p:txBody>
          <a:bodyPr/>
          <a:lstStyle/>
          <a:p>
            <a:r>
              <a:rPr lang="en-GB" dirty="0" smtClean="0"/>
              <a:t> </a:t>
            </a:r>
            <a:endParaRPr lang="en-GB" dirty="0"/>
          </a:p>
        </p:txBody>
      </p:sp>
      <p:sp>
        <p:nvSpPr>
          <p:cNvPr id="5" name="Title 2"/>
          <p:cNvSpPr>
            <a:spLocks noGrp="1"/>
          </p:cNvSpPr>
          <p:nvPr>
            <p:ph type="title"/>
          </p:nvPr>
        </p:nvSpPr>
        <p:spPr>
          <a:xfrm>
            <a:off x="608256" y="407416"/>
            <a:ext cx="10195200" cy="533400"/>
          </a:xfrm>
        </p:spPr>
        <p:txBody>
          <a:bodyPr/>
          <a:lstStyle/>
          <a:p>
            <a:r>
              <a:rPr lang="en-US" b="1" dirty="0" smtClean="0"/>
              <a:t>Back to Alice and Bob</a:t>
            </a:r>
            <a:endParaRPr lang="en-US" b="1" dirty="0"/>
          </a:p>
        </p:txBody>
      </p:sp>
      <p:pic>
        <p:nvPicPr>
          <p:cNvPr id="6146" name="Picture 2" descr="Image result for netwo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8228" y="1751731"/>
            <a:ext cx="3888197" cy="377061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V="1">
            <a:off x="1841225" y="3468178"/>
            <a:ext cx="2282529" cy="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976902" y="3468177"/>
            <a:ext cx="2503219" cy="2"/>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2" descr="Image result for image of a key"/>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35697" y="2676365"/>
            <a:ext cx="1249321" cy="6043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mage result for image of open lock"/>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59681" y="2153436"/>
            <a:ext cx="1205769" cy="12057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1"/>
          <p:cNvSpPr txBox="1">
            <a:spLocks/>
          </p:cNvSpPr>
          <p:nvPr/>
        </p:nvSpPr>
        <p:spPr>
          <a:xfrm>
            <a:off x="713984" y="4525926"/>
            <a:ext cx="7590771" cy="118386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u="sng" dirty="0" smtClean="0"/>
              <a:t>Transaction hash</a:t>
            </a:r>
            <a:r>
              <a:rPr lang="en-US" sz="1400" b="0" dirty="0" smtClean="0"/>
              <a:t>:</a:t>
            </a:r>
          </a:p>
          <a:p>
            <a:r>
              <a:rPr lang="en-US" sz="1400" b="0" dirty="0" smtClean="0">
                <a:solidFill>
                  <a:schemeClr val="tx1"/>
                </a:solidFill>
              </a:rPr>
              <a:t>Transaction detail get signed with </a:t>
            </a:r>
            <a:r>
              <a:rPr lang="en-US" sz="1400" b="0" dirty="0" smtClean="0">
                <a:solidFill>
                  <a:schemeClr val="tx1"/>
                </a:solidFill>
              </a:rPr>
              <a:t>Alice’s private  </a:t>
            </a:r>
            <a:r>
              <a:rPr lang="en-US" sz="1400" b="0" dirty="0" smtClean="0">
                <a:solidFill>
                  <a:schemeClr val="tx1"/>
                </a:solidFill>
              </a:rPr>
              <a:t>key :</a:t>
            </a:r>
            <a:r>
              <a:rPr lang="en-US" sz="1800" dirty="0" smtClean="0">
                <a:solidFill>
                  <a:schemeClr val="tx1"/>
                </a:solidFill>
              </a:rPr>
              <a:t>Send BTC1 to Bob on </a:t>
            </a:r>
            <a:r>
              <a:rPr lang="en-US" sz="1800" dirty="0" smtClean="0">
                <a:solidFill>
                  <a:schemeClr val="tx1"/>
                </a:solidFill>
              </a:rPr>
              <a:t>14 March</a:t>
            </a:r>
            <a:r>
              <a:rPr lang="en-US" sz="1800" dirty="0" smtClean="0">
                <a:solidFill>
                  <a:schemeClr val="tx1"/>
                </a:solidFill>
              </a:rPr>
              <a:t> 2019 </a:t>
            </a:r>
            <a:r>
              <a:rPr lang="en-US" sz="1800" dirty="0" smtClean="0">
                <a:solidFill>
                  <a:schemeClr val="tx1"/>
                </a:solidFill>
              </a:rPr>
              <a:t>at </a:t>
            </a:r>
            <a:r>
              <a:rPr lang="en-US" sz="1800" dirty="0" smtClean="0">
                <a:solidFill>
                  <a:schemeClr val="tx1"/>
                </a:solidFill>
              </a:rPr>
              <a:t>9</a:t>
            </a:r>
            <a:r>
              <a:rPr lang="en-US" sz="1800" dirty="0" smtClean="0">
                <a:solidFill>
                  <a:schemeClr val="tx1"/>
                </a:solidFill>
              </a:rPr>
              <a:t>:20</a:t>
            </a:r>
            <a:endParaRPr lang="en-US" sz="1800" dirty="0" smtClean="0">
              <a:solidFill>
                <a:schemeClr val="tx1"/>
              </a:solidFill>
            </a:endParaRPr>
          </a:p>
          <a:p>
            <a:endParaRPr lang="en-US" sz="1400" b="0" dirty="0" smtClean="0">
              <a:solidFill>
                <a:schemeClr val="tx1"/>
              </a:solidFill>
            </a:endParaRPr>
          </a:p>
          <a:p>
            <a:r>
              <a:rPr lang="en-US" sz="1400" b="0" dirty="0" smtClean="0">
                <a:solidFill>
                  <a:schemeClr val="tx1"/>
                </a:solidFill>
              </a:rPr>
              <a:t>8a2def19d05ec2debdbd9619bcaa9909d4f763ad44bc73b95cc227a504ba6a4e</a:t>
            </a:r>
            <a:endParaRPr lang="en-US" sz="1400" dirty="0">
              <a:solidFill>
                <a:schemeClr val="tx1"/>
              </a:solidFill>
              <a:latin typeface="KPMG Light" panose="020B0403030202040204" pitchFamily="34" charset="0"/>
            </a:endParaRP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4183225" y="2676365"/>
            <a:ext cx="1734205" cy="17342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1990" y="1751731"/>
            <a:ext cx="1995105" cy="2269503"/>
          </a:xfrm>
          <a:prstGeom prst="rect">
            <a:avLst/>
          </a:prstGeom>
        </p:spPr>
      </p:pic>
      <p:sp>
        <p:nvSpPr>
          <p:cNvPr id="15" name="Rectangle 14"/>
          <p:cNvSpPr/>
          <p:nvPr/>
        </p:nvSpPr>
        <p:spPr>
          <a:xfrm>
            <a:off x="712948" y="4072961"/>
            <a:ext cx="719609" cy="33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rgbClr val="00338D"/>
                </a:solidFill>
              </a:rPr>
              <a:t>Alice</a:t>
            </a:r>
          </a:p>
        </p:txBody>
      </p:sp>
    </p:spTree>
    <p:extLst>
      <p:ext uri="{BB962C8B-B14F-4D97-AF65-F5344CB8AC3E}">
        <p14:creationId xmlns:p14="http://schemas.microsoft.com/office/powerpoint/2010/main" val="12686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841225" y="3843086"/>
            <a:ext cx="10195200" cy="4546800"/>
          </a:xfrm>
        </p:spPr>
        <p:txBody>
          <a:bodyPr/>
          <a:lstStyle/>
          <a:p>
            <a:r>
              <a:rPr lang="en-GB" dirty="0" smtClean="0"/>
              <a:t> </a:t>
            </a:r>
            <a:endParaRPr lang="en-GB" dirty="0"/>
          </a:p>
        </p:txBody>
      </p:sp>
      <p:sp>
        <p:nvSpPr>
          <p:cNvPr id="5" name="Title 2"/>
          <p:cNvSpPr>
            <a:spLocks noGrp="1"/>
          </p:cNvSpPr>
          <p:nvPr>
            <p:ph type="title"/>
          </p:nvPr>
        </p:nvSpPr>
        <p:spPr>
          <a:xfrm>
            <a:off x="608256" y="407416"/>
            <a:ext cx="10195200" cy="533400"/>
          </a:xfrm>
        </p:spPr>
        <p:txBody>
          <a:bodyPr/>
          <a:lstStyle/>
          <a:p>
            <a:r>
              <a:rPr lang="en-US" b="1" dirty="0" smtClean="0"/>
              <a:t>Who verifies this transaction?</a:t>
            </a:r>
            <a:endParaRPr lang="en-US" b="1" dirty="0"/>
          </a:p>
        </p:txBody>
      </p:sp>
      <p:pic>
        <p:nvPicPr>
          <p:cNvPr id="6146" name="Picture 2" descr="Image result for netwo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0301" y="919213"/>
            <a:ext cx="4303656" cy="417350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H="1">
            <a:off x="2374900" y="3062717"/>
            <a:ext cx="1710859" cy="737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 descr="Image result for t account led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2690" y="1328798"/>
            <a:ext cx="1965214" cy="141852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2863524"/>
            <a:ext cx="1995105" cy="2269503"/>
          </a:xfrm>
          <a:prstGeom prst="rect">
            <a:avLst/>
          </a:prstGeom>
        </p:spPr>
      </p:pic>
      <p:sp>
        <p:nvSpPr>
          <p:cNvPr id="26" name="Rectangle 25"/>
          <p:cNvSpPr/>
          <p:nvPr/>
        </p:nvSpPr>
        <p:spPr>
          <a:xfrm>
            <a:off x="954938" y="5184754"/>
            <a:ext cx="719609" cy="33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rgbClr val="00338D"/>
                </a:solidFill>
              </a:rPr>
              <a:t>Alice</a:t>
            </a:r>
          </a:p>
        </p:txBody>
      </p:sp>
      <p:cxnSp>
        <p:nvCxnSpPr>
          <p:cNvPr id="27" name="Straight Arrow Connector 26"/>
          <p:cNvCxnSpPr/>
          <p:nvPr/>
        </p:nvCxnSpPr>
        <p:spPr>
          <a:xfrm>
            <a:off x="7950200" y="3070091"/>
            <a:ext cx="1612900"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0249843" y="5179924"/>
            <a:ext cx="537972" cy="337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rgbClr val="00338D"/>
                </a:solidFill>
              </a:rPr>
              <a:t>Bob</a:t>
            </a:r>
          </a:p>
        </p:txBody>
      </p:sp>
      <p:pic>
        <p:nvPicPr>
          <p:cNvPr id="29" name="Picture 2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44603" y="2571739"/>
            <a:ext cx="2948451" cy="2452695"/>
          </a:xfrm>
          <a:prstGeom prst="rect">
            <a:avLst/>
          </a:prstGeom>
        </p:spPr>
      </p:pic>
      <p:pic>
        <p:nvPicPr>
          <p:cNvPr id="30" name="Picture 2" descr="Image result for t account led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67236" y="958349"/>
            <a:ext cx="1965214" cy="1418527"/>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2"/>
          <p:cNvSpPr txBox="1">
            <a:spLocks/>
          </p:cNvSpPr>
          <p:nvPr/>
        </p:nvSpPr>
        <p:spPr>
          <a:xfrm>
            <a:off x="5152243" y="5012445"/>
            <a:ext cx="1197757" cy="592069"/>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r>
              <a:rPr lang="en-US" dirty="0" smtClean="0"/>
              <a:t>Miners</a:t>
            </a:r>
            <a:endParaRPr lang="en-US" dirty="0"/>
          </a:p>
        </p:txBody>
      </p:sp>
    </p:spTree>
    <p:extLst>
      <p:ext uri="{BB962C8B-B14F-4D97-AF65-F5344CB8AC3E}">
        <p14:creationId xmlns:p14="http://schemas.microsoft.com/office/powerpoint/2010/main" val="3376429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841225" y="3855612"/>
            <a:ext cx="10195200" cy="4546800"/>
          </a:xfrm>
        </p:spPr>
        <p:txBody>
          <a:bodyPr/>
          <a:lstStyle/>
          <a:p>
            <a:r>
              <a:rPr lang="en-GB" dirty="0" smtClean="0"/>
              <a:t> </a:t>
            </a:r>
            <a:endParaRPr lang="en-GB" dirty="0"/>
          </a:p>
        </p:txBody>
      </p:sp>
      <p:sp>
        <p:nvSpPr>
          <p:cNvPr id="3" name="Title 2"/>
          <p:cNvSpPr>
            <a:spLocks noGrp="1"/>
          </p:cNvSpPr>
          <p:nvPr>
            <p:ph type="title"/>
          </p:nvPr>
        </p:nvSpPr>
        <p:spPr>
          <a:xfrm>
            <a:off x="608256" y="407416"/>
            <a:ext cx="10195200" cy="533400"/>
          </a:xfrm>
        </p:spPr>
        <p:txBody>
          <a:bodyPr/>
          <a:lstStyle/>
          <a:p>
            <a:r>
              <a:rPr lang="en-US" u="sng" dirty="0" smtClean="0"/>
              <a:t>Proof of Work (POW)</a:t>
            </a:r>
            <a:endParaRPr lang="en-US" u="sng" dirty="0"/>
          </a:p>
        </p:txBody>
      </p:sp>
      <p:sp>
        <p:nvSpPr>
          <p:cNvPr id="2" name="Rectangle 1"/>
          <p:cNvSpPr/>
          <p:nvPr/>
        </p:nvSpPr>
        <p:spPr>
          <a:xfrm>
            <a:off x="1492112" y="2417523"/>
            <a:ext cx="2329841" cy="15908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Memory pool of unconfirmed transaction</a:t>
            </a:r>
          </a:p>
        </p:txBody>
      </p:sp>
      <p:sp>
        <p:nvSpPr>
          <p:cNvPr id="7" name="Rectangle 6"/>
          <p:cNvSpPr/>
          <p:nvPr/>
        </p:nvSpPr>
        <p:spPr>
          <a:xfrm>
            <a:off x="4763492" y="2378905"/>
            <a:ext cx="2329841" cy="15908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Miners verify and bundle transactions in block</a:t>
            </a:r>
          </a:p>
        </p:txBody>
      </p:sp>
      <p:sp>
        <p:nvSpPr>
          <p:cNvPr id="8" name="Rounded Rectangle 7"/>
          <p:cNvSpPr/>
          <p:nvPr/>
        </p:nvSpPr>
        <p:spPr>
          <a:xfrm>
            <a:off x="4994729" y="4246323"/>
            <a:ext cx="1726007" cy="179122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r>
              <a:rPr lang="en-US" sz="1500" dirty="0" smtClean="0">
                <a:solidFill>
                  <a:schemeClr val="tx1"/>
                </a:solidFill>
              </a:rPr>
              <a:t>87Hunfiusdfh</a:t>
            </a:r>
          </a:p>
          <a:p>
            <a:pPr algn="l"/>
            <a:r>
              <a:rPr lang="en-US" sz="1500" dirty="0" smtClean="0">
                <a:solidFill>
                  <a:schemeClr val="tx1"/>
                </a:solidFill>
              </a:rPr>
              <a:t>LJaHF87jhok</a:t>
            </a:r>
          </a:p>
          <a:p>
            <a:pPr algn="l"/>
            <a:r>
              <a:rPr lang="en-US" sz="1500" dirty="0" smtClean="0">
                <a:solidFill>
                  <a:schemeClr val="tx1"/>
                </a:solidFill>
              </a:rPr>
              <a:t>Kjsoin8akjhdf</a:t>
            </a:r>
          </a:p>
          <a:p>
            <a:pPr algn="l"/>
            <a:r>
              <a:rPr lang="en-US" sz="1500" dirty="0" err="1" smtClean="0">
                <a:solidFill>
                  <a:schemeClr val="tx1"/>
                </a:solidFill>
              </a:rPr>
              <a:t>Akjhf</a:t>
            </a:r>
            <a:r>
              <a:rPr lang="en-US" sz="1500" dirty="0" smtClean="0">
                <a:solidFill>
                  <a:schemeClr val="tx1"/>
                </a:solidFill>
              </a:rPr>
              <a:t> </a:t>
            </a:r>
            <a:r>
              <a:rPr lang="en-US" sz="1500" dirty="0" err="1" smtClean="0">
                <a:solidFill>
                  <a:schemeClr val="tx1"/>
                </a:solidFill>
              </a:rPr>
              <a:t>Y&amp;akjdj</a:t>
            </a:r>
            <a:endParaRPr lang="en-US" sz="1500" dirty="0" smtClean="0">
              <a:solidFill>
                <a:schemeClr val="tx1"/>
              </a:solidFill>
            </a:endParaRPr>
          </a:p>
          <a:p>
            <a:pPr algn="l"/>
            <a:r>
              <a:rPr lang="en-US" sz="1500" dirty="0" smtClean="0">
                <a:solidFill>
                  <a:schemeClr val="tx1"/>
                </a:solidFill>
              </a:rPr>
              <a:t>KJHfu98ahiuna87IUHoauhfo </a:t>
            </a:r>
          </a:p>
        </p:txBody>
      </p:sp>
      <p:cxnSp>
        <p:nvCxnSpPr>
          <p:cNvPr id="9" name="Straight Arrow Connector 8"/>
          <p:cNvCxnSpPr/>
          <p:nvPr/>
        </p:nvCxnSpPr>
        <p:spPr>
          <a:xfrm>
            <a:off x="633253" y="2636490"/>
            <a:ext cx="796497" cy="153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93091" y="3032553"/>
            <a:ext cx="796497" cy="153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05667" y="3435055"/>
            <a:ext cx="796497" cy="153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05668" y="3846289"/>
            <a:ext cx="796497" cy="153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93906" y="3142066"/>
            <a:ext cx="796497" cy="153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141805" y="3108539"/>
            <a:ext cx="2360696" cy="14397"/>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7" name="Title 2"/>
          <p:cNvSpPr txBox="1">
            <a:spLocks/>
          </p:cNvSpPr>
          <p:nvPr/>
        </p:nvSpPr>
        <p:spPr>
          <a:xfrm>
            <a:off x="7968788" y="2513114"/>
            <a:ext cx="872225" cy="516854"/>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r>
              <a:rPr lang="en-US" sz="2400" b="1" dirty="0" smtClean="0">
                <a:latin typeface="+mn-lt"/>
              </a:rPr>
              <a:t>POW</a:t>
            </a:r>
            <a:endParaRPr lang="en-US" sz="2400" b="1" dirty="0">
              <a:latin typeface="+mn-lt"/>
            </a:endParaRPr>
          </a:p>
        </p:txBody>
      </p:sp>
      <p:sp>
        <p:nvSpPr>
          <p:cNvPr id="18" name="Title 2"/>
          <p:cNvSpPr txBox="1">
            <a:spLocks/>
          </p:cNvSpPr>
          <p:nvPr/>
        </p:nvSpPr>
        <p:spPr>
          <a:xfrm>
            <a:off x="9922793" y="1632693"/>
            <a:ext cx="1806565" cy="424066"/>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r>
              <a:rPr lang="en-US" sz="2400" b="1" dirty="0" smtClean="0">
                <a:latin typeface="+mn-lt"/>
              </a:rPr>
              <a:t>Blockchain</a:t>
            </a:r>
            <a:endParaRPr lang="en-US" sz="2400" b="1" dirty="0">
              <a:latin typeface="+mn-lt"/>
            </a:endParaRPr>
          </a:p>
        </p:txBody>
      </p:sp>
      <p:sp>
        <p:nvSpPr>
          <p:cNvPr id="19" name="Title 2"/>
          <p:cNvSpPr txBox="1">
            <a:spLocks/>
          </p:cNvSpPr>
          <p:nvPr/>
        </p:nvSpPr>
        <p:spPr>
          <a:xfrm>
            <a:off x="5575048" y="1973389"/>
            <a:ext cx="1518285" cy="516854"/>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r>
              <a:rPr lang="en-US" sz="2400" b="1" dirty="0" smtClean="0">
                <a:latin typeface="+mn-lt"/>
              </a:rPr>
              <a:t>Block</a:t>
            </a:r>
            <a:endParaRPr lang="en-US" sz="2400" b="1" dirty="0">
              <a:latin typeface="+mn-lt"/>
            </a:endParaRPr>
          </a:p>
        </p:txBody>
      </p:sp>
      <p:sp>
        <p:nvSpPr>
          <p:cNvPr id="20" name="Rectangle 19"/>
          <p:cNvSpPr/>
          <p:nvPr/>
        </p:nvSpPr>
        <p:spPr>
          <a:xfrm>
            <a:off x="9502498" y="2430902"/>
            <a:ext cx="2329841" cy="3412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Block n + 5</a:t>
            </a:r>
          </a:p>
        </p:txBody>
      </p:sp>
      <p:sp>
        <p:nvSpPr>
          <p:cNvPr id="21" name="Rectangle 20"/>
          <p:cNvSpPr/>
          <p:nvPr/>
        </p:nvSpPr>
        <p:spPr>
          <a:xfrm>
            <a:off x="9502497" y="1973389"/>
            <a:ext cx="2329841" cy="3412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Our block</a:t>
            </a:r>
          </a:p>
        </p:txBody>
      </p:sp>
      <p:sp>
        <p:nvSpPr>
          <p:cNvPr id="22" name="Rectangle 21"/>
          <p:cNvSpPr/>
          <p:nvPr/>
        </p:nvSpPr>
        <p:spPr>
          <a:xfrm>
            <a:off x="9502502" y="3124368"/>
            <a:ext cx="2329841" cy="3412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Block n + 3</a:t>
            </a:r>
          </a:p>
        </p:txBody>
      </p:sp>
      <p:sp>
        <p:nvSpPr>
          <p:cNvPr id="23" name="Rectangle 22"/>
          <p:cNvSpPr/>
          <p:nvPr/>
        </p:nvSpPr>
        <p:spPr>
          <a:xfrm>
            <a:off x="9502501" y="2778166"/>
            <a:ext cx="2329841" cy="3412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Block n + 4</a:t>
            </a:r>
          </a:p>
        </p:txBody>
      </p:sp>
      <p:sp>
        <p:nvSpPr>
          <p:cNvPr id="24" name="Rectangle 23"/>
          <p:cNvSpPr/>
          <p:nvPr/>
        </p:nvSpPr>
        <p:spPr>
          <a:xfrm>
            <a:off x="9502501" y="3453853"/>
            <a:ext cx="2329841" cy="3412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Block n + 2</a:t>
            </a:r>
          </a:p>
        </p:txBody>
      </p:sp>
      <p:sp>
        <p:nvSpPr>
          <p:cNvPr id="25" name="Rectangle 24"/>
          <p:cNvSpPr/>
          <p:nvPr/>
        </p:nvSpPr>
        <p:spPr>
          <a:xfrm>
            <a:off x="9502501" y="3811806"/>
            <a:ext cx="2329841" cy="3412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Block n + 1</a:t>
            </a:r>
          </a:p>
        </p:txBody>
      </p:sp>
      <p:sp>
        <p:nvSpPr>
          <p:cNvPr id="26" name="Rectangle 25"/>
          <p:cNvSpPr/>
          <p:nvPr/>
        </p:nvSpPr>
        <p:spPr>
          <a:xfrm>
            <a:off x="9502501" y="4154022"/>
            <a:ext cx="2329841" cy="3412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Block n</a:t>
            </a:r>
          </a:p>
        </p:txBody>
      </p:sp>
      <p:sp>
        <p:nvSpPr>
          <p:cNvPr id="27" name="Rectangle 26"/>
          <p:cNvSpPr/>
          <p:nvPr/>
        </p:nvSpPr>
        <p:spPr>
          <a:xfrm>
            <a:off x="9502501" y="4495258"/>
            <a:ext cx="2329841" cy="3412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Genesis block</a:t>
            </a:r>
          </a:p>
        </p:txBody>
      </p:sp>
    </p:spTree>
    <p:extLst>
      <p:ext uri="{BB962C8B-B14F-4D97-AF65-F5344CB8AC3E}">
        <p14:creationId xmlns:p14="http://schemas.microsoft.com/office/powerpoint/2010/main" val="193379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7" grpId="0"/>
      <p:bldP spid="18" grpId="0"/>
      <p:bldP spid="19" grpId="0"/>
      <p:bldP spid="20" grpId="0" animBg="1"/>
      <p:bldP spid="21" grpId="0" animBg="1"/>
      <p:bldP spid="22" grpId="0" animBg="1"/>
      <p:bldP spid="23" grpId="0" animBg="1"/>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841225" y="3855612"/>
            <a:ext cx="10195200" cy="4546800"/>
          </a:xfrm>
        </p:spPr>
        <p:txBody>
          <a:bodyPr/>
          <a:lstStyle/>
          <a:p>
            <a:r>
              <a:rPr lang="en-GB" dirty="0" smtClean="0"/>
              <a:t> </a:t>
            </a:r>
            <a:endParaRPr lang="en-GB" dirty="0"/>
          </a:p>
        </p:txBody>
      </p:sp>
      <p:sp>
        <p:nvSpPr>
          <p:cNvPr id="3" name="Title 2"/>
          <p:cNvSpPr>
            <a:spLocks noGrp="1"/>
          </p:cNvSpPr>
          <p:nvPr>
            <p:ph type="title"/>
          </p:nvPr>
        </p:nvSpPr>
        <p:spPr>
          <a:xfrm>
            <a:off x="608256" y="229616"/>
            <a:ext cx="10195200" cy="533400"/>
          </a:xfrm>
        </p:spPr>
        <p:txBody>
          <a:bodyPr/>
          <a:lstStyle/>
          <a:p>
            <a:r>
              <a:rPr lang="en-US" u="sng" dirty="0" smtClean="0"/>
              <a:t>Mining Fee</a:t>
            </a:r>
            <a:endParaRPr lang="en-US" u="sng" dirty="0"/>
          </a:p>
        </p:txBody>
      </p:sp>
      <p:sp>
        <p:nvSpPr>
          <p:cNvPr id="6" name="Title 2"/>
          <p:cNvSpPr txBox="1">
            <a:spLocks/>
          </p:cNvSpPr>
          <p:nvPr/>
        </p:nvSpPr>
        <p:spPr>
          <a:xfrm>
            <a:off x="608256" y="1021273"/>
            <a:ext cx="11304345" cy="4882888"/>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457200" lvl="5" indent="-457200" fontAlgn="base">
              <a:spcAft>
                <a:spcPts val="600"/>
              </a:spcAft>
              <a:buFont typeface="Arial" panose="020B0604020202020204" pitchFamily="34" charset="0"/>
              <a:buChar char="•"/>
            </a:pPr>
            <a:r>
              <a:rPr lang="en-US" sz="3200" dirty="0">
                <a:solidFill>
                  <a:srgbClr val="00338D"/>
                </a:solidFill>
              </a:rPr>
              <a:t>Mining fee per block = BTC </a:t>
            </a:r>
            <a:r>
              <a:rPr lang="en-US" sz="3200" dirty="0" smtClean="0">
                <a:solidFill>
                  <a:srgbClr val="00338D"/>
                </a:solidFill>
              </a:rPr>
              <a:t>12.5 + </a:t>
            </a:r>
            <a:r>
              <a:rPr lang="en-US" sz="3200" dirty="0" err="1" smtClean="0">
                <a:solidFill>
                  <a:srgbClr val="00338D"/>
                </a:solidFill>
              </a:rPr>
              <a:t>Tx</a:t>
            </a:r>
            <a:r>
              <a:rPr lang="en-US" sz="3200" dirty="0" smtClean="0">
                <a:solidFill>
                  <a:srgbClr val="00338D"/>
                </a:solidFill>
              </a:rPr>
              <a:t> fees</a:t>
            </a:r>
            <a:endParaRPr lang="en-US" sz="3200" dirty="0">
              <a:solidFill>
                <a:srgbClr val="00338D"/>
              </a:solidFill>
            </a:endParaRPr>
          </a:p>
          <a:p>
            <a:pPr marL="457200" lvl="5" indent="-457200" fontAlgn="base">
              <a:spcAft>
                <a:spcPts val="600"/>
              </a:spcAft>
              <a:buFont typeface="Arial" panose="020B0604020202020204" pitchFamily="34" charset="0"/>
              <a:buChar char="•"/>
            </a:pPr>
            <a:r>
              <a:rPr lang="en-US" sz="3200" dirty="0" smtClean="0">
                <a:solidFill>
                  <a:srgbClr val="00338D"/>
                </a:solidFill>
              </a:rPr>
              <a:t>Reward </a:t>
            </a:r>
            <a:r>
              <a:rPr lang="en-US" sz="3200" dirty="0">
                <a:solidFill>
                  <a:srgbClr val="00338D"/>
                </a:solidFill>
              </a:rPr>
              <a:t>halves every 210,000 blocks / 4 </a:t>
            </a:r>
            <a:r>
              <a:rPr lang="en-US" sz="3200" dirty="0" smtClean="0">
                <a:solidFill>
                  <a:srgbClr val="00338D"/>
                </a:solidFill>
              </a:rPr>
              <a:t>years (May 2020)</a:t>
            </a:r>
            <a:endParaRPr lang="en-US" sz="3200" dirty="0">
              <a:solidFill>
                <a:srgbClr val="00338D"/>
              </a:solidFill>
            </a:endParaRPr>
          </a:p>
          <a:p>
            <a:pPr marL="457200" lvl="5" indent="-457200" fontAlgn="base">
              <a:spcAft>
                <a:spcPts val="600"/>
              </a:spcAft>
              <a:buFont typeface="Arial" panose="020B0604020202020204" pitchFamily="34" charset="0"/>
              <a:buChar char="•"/>
            </a:pPr>
            <a:r>
              <a:rPr lang="en-US" sz="3200" dirty="0">
                <a:solidFill>
                  <a:srgbClr val="00338D"/>
                </a:solidFill>
              </a:rPr>
              <a:t>Difficulty adjustment </a:t>
            </a:r>
            <a:r>
              <a:rPr lang="en-US" sz="3200" dirty="0" smtClean="0">
                <a:solidFill>
                  <a:srgbClr val="00338D"/>
                </a:solidFill>
              </a:rPr>
              <a:t>every 2016 blocks keep to 10 mins </a:t>
            </a:r>
          </a:p>
          <a:p>
            <a:pPr marL="457200" lvl="5" indent="-457200" fontAlgn="base">
              <a:spcAft>
                <a:spcPts val="600"/>
              </a:spcAft>
              <a:buFont typeface="Arial" panose="020B0604020202020204" pitchFamily="34" charset="0"/>
              <a:buChar char="•"/>
            </a:pPr>
            <a:r>
              <a:rPr lang="en-US" sz="3200" dirty="0" smtClean="0">
                <a:solidFill>
                  <a:srgbClr val="00338D"/>
                </a:solidFill>
              </a:rPr>
              <a:t>Caped </a:t>
            </a:r>
            <a:r>
              <a:rPr lang="en-US" sz="3200" dirty="0">
                <a:solidFill>
                  <a:srgbClr val="00338D"/>
                </a:solidFill>
              </a:rPr>
              <a:t>at 21,000,000 coins</a:t>
            </a:r>
          </a:p>
          <a:p>
            <a:pPr marL="457200" lvl="5" indent="-457200" fontAlgn="base">
              <a:spcAft>
                <a:spcPts val="600"/>
              </a:spcAft>
              <a:buFont typeface="Arial" panose="020B0604020202020204" pitchFamily="34" charset="0"/>
              <a:buChar char="•"/>
            </a:pPr>
            <a:r>
              <a:rPr lang="en-US" sz="3200" dirty="0">
                <a:solidFill>
                  <a:srgbClr val="00338D"/>
                </a:solidFill>
              </a:rPr>
              <a:t>Mine final coins </a:t>
            </a:r>
            <a:r>
              <a:rPr lang="en-US" sz="3200" dirty="0" smtClean="0">
                <a:solidFill>
                  <a:srgbClr val="00338D"/>
                </a:solidFill>
              </a:rPr>
              <a:t>2140</a:t>
            </a:r>
          </a:p>
          <a:p>
            <a:pPr marL="457200" lvl="5" indent="-457200" fontAlgn="base">
              <a:spcAft>
                <a:spcPts val="600"/>
              </a:spcAft>
              <a:buFont typeface="Arial" panose="020B0604020202020204" pitchFamily="34" charset="0"/>
              <a:buChar char="•"/>
            </a:pPr>
            <a:r>
              <a:rPr lang="en-US" sz="3200" dirty="0" smtClean="0">
                <a:solidFill>
                  <a:srgbClr val="00338D"/>
                </a:solidFill>
              </a:rPr>
              <a:t>Total actual supply will be less</a:t>
            </a:r>
            <a:endParaRPr lang="en-US" sz="3200" dirty="0">
              <a:solidFill>
                <a:srgbClr val="00338D"/>
              </a:solidFill>
            </a:endParaRPr>
          </a:p>
          <a:p>
            <a:pPr marL="457200" lvl="5" indent="-457200" fontAlgn="base">
              <a:spcAft>
                <a:spcPts val="600"/>
              </a:spcAft>
              <a:buFont typeface="Arial" panose="020B0604020202020204" pitchFamily="34" charset="0"/>
              <a:buChar char="•"/>
            </a:pPr>
            <a:endParaRPr lang="en-US" sz="3200" dirty="0">
              <a:solidFill>
                <a:srgbClr val="00338D"/>
              </a:solidFill>
            </a:endParaRPr>
          </a:p>
        </p:txBody>
      </p:sp>
      <p:pic>
        <p:nvPicPr>
          <p:cNvPr id="5" name="Picture 4"/>
          <p:cNvPicPr>
            <a:picLocks noChangeAspect="1"/>
          </p:cNvPicPr>
          <p:nvPr/>
        </p:nvPicPr>
        <p:blipFill>
          <a:blip r:embed="rId3"/>
          <a:stretch>
            <a:fillRect/>
          </a:stretch>
        </p:blipFill>
        <p:spPr>
          <a:xfrm>
            <a:off x="7347240" y="3069821"/>
            <a:ext cx="3456216" cy="3425475"/>
          </a:xfrm>
          <a:prstGeom prst="rect">
            <a:avLst/>
          </a:prstGeom>
        </p:spPr>
      </p:pic>
    </p:spTree>
    <p:extLst>
      <p:ext uri="{BB962C8B-B14F-4D97-AF65-F5344CB8AC3E}">
        <p14:creationId xmlns:p14="http://schemas.microsoft.com/office/powerpoint/2010/main" val="2572781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8256" y="407416"/>
            <a:ext cx="10195200" cy="533400"/>
          </a:xfrm>
        </p:spPr>
        <p:txBody>
          <a:bodyPr/>
          <a:lstStyle/>
          <a:p>
            <a:r>
              <a:rPr lang="en-US" u="sng" dirty="0" smtClean="0"/>
              <a:t>Agenda:</a:t>
            </a:r>
            <a:endParaRPr lang="en-US" u="sng" dirty="0"/>
          </a:p>
        </p:txBody>
      </p:sp>
      <p:sp>
        <p:nvSpPr>
          <p:cNvPr id="6" name="Rectangle 5"/>
          <p:cNvSpPr>
            <a:spLocks/>
          </p:cNvSpPr>
          <p:nvPr/>
        </p:nvSpPr>
        <p:spPr>
          <a:xfrm>
            <a:off x="1262062" y="2334320"/>
            <a:ext cx="4884737" cy="604391"/>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2400" b="1" dirty="0" smtClean="0">
                <a:solidFill>
                  <a:schemeClr val="bg1"/>
                </a:solidFill>
              </a:rPr>
              <a:t>Current trends and topics</a:t>
            </a:r>
            <a:endParaRPr lang="en-GB" sz="2400" b="1" dirty="0" smtClean="0">
              <a:solidFill>
                <a:schemeClr val="bg1"/>
              </a:solidFill>
            </a:endParaRPr>
          </a:p>
        </p:txBody>
      </p:sp>
      <p:sp>
        <p:nvSpPr>
          <p:cNvPr id="7" name="Rectangle 6"/>
          <p:cNvSpPr>
            <a:spLocks/>
          </p:cNvSpPr>
          <p:nvPr/>
        </p:nvSpPr>
        <p:spPr>
          <a:xfrm>
            <a:off x="1262063" y="1329613"/>
            <a:ext cx="4884737" cy="60439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2400" b="1" dirty="0" smtClean="0">
                <a:solidFill>
                  <a:schemeClr val="bg1"/>
                </a:solidFill>
              </a:rPr>
              <a:t>Intro to Blockchain</a:t>
            </a:r>
            <a:endParaRPr lang="en-GB" sz="2400" b="1" dirty="0" smtClean="0">
              <a:solidFill>
                <a:schemeClr val="bg1"/>
              </a:solidFill>
            </a:endParaRPr>
          </a:p>
        </p:txBody>
      </p:sp>
      <p:sp>
        <p:nvSpPr>
          <p:cNvPr id="8" name="Rectangle 7"/>
          <p:cNvSpPr>
            <a:spLocks/>
          </p:cNvSpPr>
          <p:nvPr/>
        </p:nvSpPr>
        <p:spPr>
          <a:xfrm>
            <a:off x="1262062" y="3381899"/>
            <a:ext cx="4884737" cy="604391"/>
          </a:xfrm>
          <a:prstGeom prst="rect">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2400" b="1" dirty="0" smtClean="0">
                <a:solidFill>
                  <a:schemeClr val="bg1"/>
                </a:solidFill>
              </a:rPr>
              <a:t>The future</a:t>
            </a:r>
            <a:endParaRPr lang="en-GB" sz="2400" b="1" dirty="0" smtClean="0">
              <a:solidFill>
                <a:schemeClr val="bg1"/>
              </a:solidFill>
            </a:endParaRPr>
          </a:p>
        </p:txBody>
      </p:sp>
      <p:sp>
        <p:nvSpPr>
          <p:cNvPr id="10" name="Rectangle 9"/>
          <p:cNvSpPr>
            <a:spLocks/>
          </p:cNvSpPr>
          <p:nvPr/>
        </p:nvSpPr>
        <p:spPr>
          <a:xfrm>
            <a:off x="1262063" y="4332216"/>
            <a:ext cx="4884737" cy="604391"/>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2400" b="1" dirty="0" smtClean="0">
                <a:solidFill>
                  <a:schemeClr val="bg1"/>
                </a:solidFill>
              </a:rPr>
              <a:t>Q &amp; A</a:t>
            </a:r>
          </a:p>
        </p:txBody>
      </p:sp>
      <p:pic>
        <p:nvPicPr>
          <p:cNvPr id="11" name="Picture 10"/>
          <p:cNvPicPr>
            <a:picLocks noChangeAspect="1"/>
          </p:cNvPicPr>
          <p:nvPr/>
        </p:nvPicPr>
        <p:blipFill>
          <a:blip r:embed="rId3"/>
          <a:stretch>
            <a:fillRect/>
          </a:stretch>
        </p:blipFill>
        <p:spPr>
          <a:xfrm>
            <a:off x="8068677" y="-1409887"/>
            <a:ext cx="4123323" cy="7620000"/>
          </a:xfrm>
          <a:prstGeom prst="rect">
            <a:avLst/>
          </a:prstGeom>
        </p:spPr>
      </p:pic>
      <p:pic>
        <p:nvPicPr>
          <p:cNvPr id="14" name="Picture 13"/>
          <p:cNvPicPr>
            <a:picLocks noChangeAspect="1"/>
          </p:cNvPicPr>
          <p:nvPr/>
        </p:nvPicPr>
        <p:blipFill>
          <a:blip r:embed="rId4"/>
          <a:stretch>
            <a:fillRect/>
          </a:stretch>
        </p:blipFill>
        <p:spPr>
          <a:xfrm>
            <a:off x="1527351" y="1527033"/>
            <a:ext cx="219075" cy="209550"/>
          </a:xfrm>
          <a:prstGeom prst="rect">
            <a:avLst/>
          </a:prstGeom>
        </p:spPr>
      </p:pic>
      <p:pic>
        <p:nvPicPr>
          <p:cNvPr id="15" name="Picture 14"/>
          <p:cNvPicPr>
            <a:picLocks noChangeAspect="1"/>
          </p:cNvPicPr>
          <p:nvPr/>
        </p:nvPicPr>
        <p:blipFill>
          <a:blip r:embed="rId5"/>
          <a:stretch>
            <a:fillRect/>
          </a:stretch>
        </p:blipFill>
        <p:spPr>
          <a:xfrm>
            <a:off x="1541637" y="2509534"/>
            <a:ext cx="214544" cy="214544"/>
          </a:xfrm>
          <a:prstGeom prst="rect">
            <a:avLst/>
          </a:prstGeom>
        </p:spPr>
      </p:pic>
      <p:pic>
        <p:nvPicPr>
          <p:cNvPr id="16" name="Picture 15"/>
          <p:cNvPicPr>
            <a:picLocks noChangeAspect="1"/>
          </p:cNvPicPr>
          <p:nvPr/>
        </p:nvPicPr>
        <p:blipFill>
          <a:blip r:embed="rId6"/>
          <a:stretch>
            <a:fillRect/>
          </a:stretch>
        </p:blipFill>
        <p:spPr>
          <a:xfrm>
            <a:off x="1527350" y="3560928"/>
            <a:ext cx="209550" cy="228600"/>
          </a:xfrm>
          <a:prstGeom prst="rect">
            <a:avLst/>
          </a:prstGeom>
        </p:spPr>
      </p:pic>
      <p:pic>
        <p:nvPicPr>
          <p:cNvPr id="19" name="Picture 18"/>
          <p:cNvPicPr>
            <a:picLocks noChangeAspect="1"/>
          </p:cNvPicPr>
          <p:nvPr/>
        </p:nvPicPr>
        <p:blipFill>
          <a:blip r:embed="rId7"/>
          <a:stretch>
            <a:fillRect/>
          </a:stretch>
        </p:blipFill>
        <p:spPr>
          <a:xfrm>
            <a:off x="1527351" y="4534398"/>
            <a:ext cx="219075" cy="200025"/>
          </a:xfrm>
          <a:prstGeom prst="rect">
            <a:avLst/>
          </a:prstGeom>
        </p:spPr>
      </p:pic>
    </p:spTree>
    <p:extLst>
      <p:ext uri="{BB962C8B-B14F-4D97-AF65-F5344CB8AC3E}">
        <p14:creationId xmlns:p14="http://schemas.microsoft.com/office/powerpoint/2010/main" val="2599124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b="1" u="sng" dirty="0" smtClean="0"/>
              <a:t>Blockchain:</a:t>
            </a:r>
            <a:endParaRPr lang="en-US" b="1" u="sng" dirty="0"/>
          </a:p>
        </p:txBody>
      </p:sp>
      <p:sp>
        <p:nvSpPr>
          <p:cNvPr id="14" name="Rounded Rectangle 13"/>
          <p:cNvSpPr/>
          <p:nvPr/>
        </p:nvSpPr>
        <p:spPr>
          <a:xfrm>
            <a:off x="373797" y="2245496"/>
            <a:ext cx="1597385" cy="235883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smtClean="0">
              <a:solidFill>
                <a:schemeClr val="tx1"/>
              </a:solidFill>
            </a:endParaRPr>
          </a:p>
        </p:txBody>
      </p:sp>
      <p:cxnSp>
        <p:nvCxnSpPr>
          <p:cNvPr id="16" name="Straight Arrow Connector 15"/>
          <p:cNvCxnSpPr>
            <a:endCxn id="29" idx="1"/>
          </p:cNvCxnSpPr>
          <p:nvPr/>
        </p:nvCxnSpPr>
        <p:spPr>
          <a:xfrm flipV="1">
            <a:off x="1691361" y="2651936"/>
            <a:ext cx="1230335" cy="1645836"/>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8643" y="2404536"/>
            <a:ext cx="1164669" cy="4948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100" dirty="0" err="1" smtClean="0">
                <a:solidFill>
                  <a:schemeClr val="tx1"/>
                </a:solidFill>
              </a:rPr>
              <a:t>Prev</a:t>
            </a:r>
            <a:r>
              <a:rPr lang="en-US" sz="1100" dirty="0" smtClean="0">
                <a:solidFill>
                  <a:schemeClr val="tx1"/>
                </a:solidFill>
              </a:rPr>
              <a:t> Hash</a:t>
            </a:r>
          </a:p>
        </p:txBody>
      </p:sp>
      <p:sp>
        <p:nvSpPr>
          <p:cNvPr id="18" name="Rectangle 17"/>
          <p:cNvSpPr/>
          <p:nvPr/>
        </p:nvSpPr>
        <p:spPr>
          <a:xfrm>
            <a:off x="529024" y="4000482"/>
            <a:ext cx="1164669" cy="4948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100" dirty="0" smtClean="0">
                <a:solidFill>
                  <a:schemeClr val="tx1"/>
                </a:solidFill>
              </a:rPr>
              <a:t>Hash</a:t>
            </a:r>
          </a:p>
        </p:txBody>
      </p:sp>
      <p:sp>
        <p:nvSpPr>
          <p:cNvPr id="28" name="Rounded Rectangle 27"/>
          <p:cNvSpPr/>
          <p:nvPr/>
        </p:nvSpPr>
        <p:spPr>
          <a:xfrm>
            <a:off x="2726850" y="2245495"/>
            <a:ext cx="1597385" cy="235883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smtClean="0">
              <a:solidFill>
                <a:schemeClr val="tx1"/>
              </a:solidFill>
            </a:endParaRPr>
          </a:p>
        </p:txBody>
      </p:sp>
      <p:sp>
        <p:nvSpPr>
          <p:cNvPr id="29" name="Rectangle 28"/>
          <p:cNvSpPr/>
          <p:nvPr/>
        </p:nvSpPr>
        <p:spPr>
          <a:xfrm>
            <a:off x="2921696" y="2404535"/>
            <a:ext cx="1164669" cy="4948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100" dirty="0" err="1" smtClean="0">
                <a:solidFill>
                  <a:schemeClr val="tx1"/>
                </a:solidFill>
              </a:rPr>
              <a:t>Prev</a:t>
            </a:r>
            <a:r>
              <a:rPr lang="en-US" sz="1100" dirty="0" smtClean="0">
                <a:solidFill>
                  <a:schemeClr val="tx1"/>
                </a:solidFill>
              </a:rPr>
              <a:t> Hash</a:t>
            </a:r>
          </a:p>
        </p:txBody>
      </p:sp>
      <p:sp>
        <p:nvSpPr>
          <p:cNvPr id="30" name="Rectangle 29"/>
          <p:cNvSpPr/>
          <p:nvPr/>
        </p:nvSpPr>
        <p:spPr>
          <a:xfrm>
            <a:off x="2882077" y="4000481"/>
            <a:ext cx="1164669" cy="4948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100" dirty="0" smtClean="0">
                <a:solidFill>
                  <a:schemeClr val="tx1"/>
                </a:solidFill>
              </a:rPr>
              <a:t>Hash</a:t>
            </a:r>
          </a:p>
        </p:txBody>
      </p:sp>
      <p:sp>
        <p:nvSpPr>
          <p:cNvPr id="31" name="Rounded Rectangle 30"/>
          <p:cNvSpPr/>
          <p:nvPr/>
        </p:nvSpPr>
        <p:spPr>
          <a:xfrm>
            <a:off x="4838553" y="2245495"/>
            <a:ext cx="1597385" cy="235883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smtClean="0">
              <a:solidFill>
                <a:schemeClr val="tx1"/>
              </a:solidFill>
            </a:endParaRPr>
          </a:p>
        </p:txBody>
      </p:sp>
      <p:sp>
        <p:nvSpPr>
          <p:cNvPr id="32" name="Rectangle 31"/>
          <p:cNvSpPr/>
          <p:nvPr/>
        </p:nvSpPr>
        <p:spPr>
          <a:xfrm>
            <a:off x="5033399" y="2404535"/>
            <a:ext cx="1164669" cy="4948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100" dirty="0" err="1" smtClean="0">
                <a:solidFill>
                  <a:schemeClr val="tx1"/>
                </a:solidFill>
              </a:rPr>
              <a:t>Prev</a:t>
            </a:r>
            <a:r>
              <a:rPr lang="en-US" sz="1100" dirty="0" smtClean="0">
                <a:solidFill>
                  <a:schemeClr val="tx1"/>
                </a:solidFill>
              </a:rPr>
              <a:t> Hash</a:t>
            </a:r>
          </a:p>
        </p:txBody>
      </p:sp>
      <p:sp>
        <p:nvSpPr>
          <p:cNvPr id="33" name="Rectangle 32"/>
          <p:cNvSpPr/>
          <p:nvPr/>
        </p:nvSpPr>
        <p:spPr>
          <a:xfrm>
            <a:off x="4993780" y="4000481"/>
            <a:ext cx="1164669" cy="4948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100" dirty="0" smtClean="0">
                <a:solidFill>
                  <a:schemeClr val="tx1"/>
                </a:solidFill>
              </a:rPr>
              <a:t>Hash</a:t>
            </a:r>
          </a:p>
        </p:txBody>
      </p:sp>
      <p:sp>
        <p:nvSpPr>
          <p:cNvPr id="34" name="Rounded Rectangle 33"/>
          <p:cNvSpPr/>
          <p:nvPr/>
        </p:nvSpPr>
        <p:spPr>
          <a:xfrm>
            <a:off x="6965643" y="2245495"/>
            <a:ext cx="1597385" cy="235883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smtClean="0">
              <a:solidFill>
                <a:schemeClr val="tx1"/>
              </a:solidFill>
            </a:endParaRPr>
          </a:p>
        </p:txBody>
      </p:sp>
      <p:sp>
        <p:nvSpPr>
          <p:cNvPr id="35" name="Rectangle 34"/>
          <p:cNvSpPr/>
          <p:nvPr/>
        </p:nvSpPr>
        <p:spPr>
          <a:xfrm>
            <a:off x="7160489" y="2404535"/>
            <a:ext cx="1164669" cy="4948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100" dirty="0" err="1" smtClean="0">
                <a:solidFill>
                  <a:schemeClr val="tx1"/>
                </a:solidFill>
              </a:rPr>
              <a:t>Prev</a:t>
            </a:r>
            <a:r>
              <a:rPr lang="en-US" sz="1100" dirty="0" smtClean="0">
                <a:solidFill>
                  <a:schemeClr val="tx1"/>
                </a:solidFill>
              </a:rPr>
              <a:t> Hash</a:t>
            </a:r>
          </a:p>
        </p:txBody>
      </p:sp>
      <p:sp>
        <p:nvSpPr>
          <p:cNvPr id="36" name="Rectangle 35"/>
          <p:cNvSpPr/>
          <p:nvPr/>
        </p:nvSpPr>
        <p:spPr>
          <a:xfrm>
            <a:off x="7120870" y="4000481"/>
            <a:ext cx="1164669" cy="4948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100" dirty="0" smtClean="0">
                <a:solidFill>
                  <a:schemeClr val="tx1"/>
                </a:solidFill>
              </a:rPr>
              <a:t>Hash</a:t>
            </a:r>
          </a:p>
        </p:txBody>
      </p:sp>
      <p:sp>
        <p:nvSpPr>
          <p:cNvPr id="37" name="Rounded Rectangle 36"/>
          <p:cNvSpPr/>
          <p:nvPr/>
        </p:nvSpPr>
        <p:spPr>
          <a:xfrm>
            <a:off x="9092733" y="2245495"/>
            <a:ext cx="1597385" cy="235883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smtClean="0">
              <a:solidFill>
                <a:schemeClr val="tx1"/>
              </a:solidFill>
            </a:endParaRPr>
          </a:p>
        </p:txBody>
      </p:sp>
      <p:sp>
        <p:nvSpPr>
          <p:cNvPr id="38" name="Rectangle 37"/>
          <p:cNvSpPr/>
          <p:nvPr/>
        </p:nvSpPr>
        <p:spPr>
          <a:xfrm>
            <a:off x="9287579" y="2404535"/>
            <a:ext cx="1164669" cy="4948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100" dirty="0" err="1" smtClean="0">
                <a:solidFill>
                  <a:schemeClr val="tx1"/>
                </a:solidFill>
              </a:rPr>
              <a:t>Prev</a:t>
            </a:r>
            <a:r>
              <a:rPr lang="en-US" sz="1100" dirty="0" smtClean="0">
                <a:solidFill>
                  <a:schemeClr val="tx1"/>
                </a:solidFill>
              </a:rPr>
              <a:t> Hash</a:t>
            </a:r>
          </a:p>
        </p:txBody>
      </p:sp>
      <p:sp>
        <p:nvSpPr>
          <p:cNvPr id="39" name="Rectangle 38"/>
          <p:cNvSpPr/>
          <p:nvPr/>
        </p:nvSpPr>
        <p:spPr>
          <a:xfrm>
            <a:off x="9247960" y="4000481"/>
            <a:ext cx="1164669" cy="4948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100" dirty="0" smtClean="0">
                <a:solidFill>
                  <a:schemeClr val="tx1"/>
                </a:solidFill>
              </a:rPr>
              <a:t>Hash</a:t>
            </a:r>
          </a:p>
        </p:txBody>
      </p:sp>
      <p:cxnSp>
        <p:nvCxnSpPr>
          <p:cNvPr id="41" name="Straight Arrow Connector 40"/>
          <p:cNvCxnSpPr>
            <a:endCxn id="32" idx="1"/>
          </p:cNvCxnSpPr>
          <p:nvPr/>
        </p:nvCxnSpPr>
        <p:spPr>
          <a:xfrm flipV="1">
            <a:off x="4044414" y="2651936"/>
            <a:ext cx="988985" cy="162089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6171504" y="2651936"/>
            <a:ext cx="988985" cy="162089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8285539" y="2664408"/>
            <a:ext cx="988985" cy="162089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51" name="Rounded Rectangle 2050"/>
          <p:cNvSpPr/>
          <p:nvPr/>
        </p:nvSpPr>
        <p:spPr>
          <a:xfrm>
            <a:off x="723899" y="3058377"/>
            <a:ext cx="754945" cy="83629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1</a:t>
            </a:r>
          </a:p>
          <a:p>
            <a:pPr algn="ctr"/>
            <a:r>
              <a:rPr lang="en-US" sz="1500" dirty="0" smtClean="0">
                <a:solidFill>
                  <a:schemeClr val="tx1"/>
                </a:solidFill>
              </a:rPr>
              <a:t>2</a:t>
            </a:r>
          </a:p>
          <a:p>
            <a:pPr algn="ctr"/>
            <a:r>
              <a:rPr lang="en-US" sz="1500" dirty="0" smtClean="0">
                <a:solidFill>
                  <a:schemeClr val="tx1"/>
                </a:solidFill>
              </a:rPr>
              <a:t>3</a:t>
            </a:r>
          </a:p>
          <a:p>
            <a:pPr algn="ctr"/>
            <a:r>
              <a:rPr lang="en-US" sz="1500" dirty="0">
                <a:solidFill>
                  <a:schemeClr val="tx1"/>
                </a:solidFill>
              </a:rPr>
              <a:t>4</a:t>
            </a:r>
            <a:endParaRPr lang="en-US" sz="1500" dirty="0" smtClean="0">
              <a:solidFill>
                <a:schemeClr val="tx1"/>
              </a:solidFill>
            </a:endParaRPr>
          </a:p>
        </p:txBody>
      </p:sp>
      <p:sp>
        <p:nvSpPr>
          <p:cNvPr id="48" name="Rounded Rectangle 47"/>
          <p:cNvSpPr/>
          <p:nvPr/>
        </p:nvSpPr>
        <p:spPr>
          <a:xfrm>
            <a:off x="5198641" y="3006767"/>
            <a:ext cx="754945" cy="83629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1</a:t>
            </a:r>
          </a:p>
          <a:p>
            <a:pPr algn="ctr"/>
            <a:r>
              <a:rPr lang="en-US" sz="1500" dirty="0" smtClean="0">
                <a:solidFill>
                  <a:schemeClr val="tx1"/>
                </a:solidFill>
              </a:rPr>
              <a:t>2</a:t>
            </a:r>
          </a:p>
          <a:p>
            <a:pPr algn="ctr"/>
            <a:r>
              <a:rPr lang="en-US" sz="1500" dirty="0" smtClean="0">
                <a:solidFill>
                  <a:schemeClr val="tx1"/>
                </a:solidFill>
              </a:rPr>
              <a:t>3</a:t>
            </a:r>
          </a:p>
          <a:p>
            <a:pPr algn="ctr"/>
            <a:r>
              <a:rPr lang="en-US" sz="1500" dirty="0">
                <a:solidFill>
                  <a:schemeClr val="tx1"/>
                </a:solidFill>
              </a:rPr>
              <a:t>4</a:t>
            </a:r>
            <a:endParaRPr lang="en-US" sz="1500" dirty="0" smtClean="0">
              <a:solidFill>
                <a:schemeClr val="tx1"/>
              </a:solidFill>
            </a:endParaRPr>
          </a:p>
        </p:txBody>
      </p:sp>
      <p:sp>
        <p:nvSpPr>
          <p:cNvPr id="49" name="Rounded Rectangle 48"/>
          <p:cNvSpPr/>
          <p:nvPr/>
        </p:nvSpPr>
        <p:spPr>
          <a:xfrm>
            <a:off x="7356922" y="3006767"/>
            <a:ext cx="754945" cy="83629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1</a:t>
            </a:r>
          </a:p>
          <a:p>
            <a:pPr algn="ctr"/>
            <a:r>
              <a:rPr lang="en-US" sz="1500" dirty="0" smtClean="0">
                <a:solidFill>
                  <a:schemeClr val="tx1"/>
                </a:solidFill>
              </a:rPr>
              <a:t>2</a:t>
            </a:r>
          </a:p>
          <a:p>
            <a:pPr algn="ctr"/>
            <a:r>
              <a:rPr lang="en-US" sz="1500" dirty="0" smtClean="0">
                <a:solidFill>
                  <a:schemeClr val="tx1"/>
                </a:solidFill>
              </a:rPr>
              <a:t>3</a:t>
            </a:r>
          </a:p>
          <a:p>
            <a:pPr algn="ctr"/>
            <a:r>
              <a:rPr lang="en-US" sz="1500" dirty="0">
                <a:solidFill>
                  <a:schemeClr val="tx1"/>
                </a:solidFill>
              </a:rPr>
              <a:t>4</a:t>
            </a:r>
            <a:endParaRPr lang="en-US" sz="1500" dirty="0" smtClean="0">
              <a:solidFill>
                <a:schemeClr val="tx1"/>
              </a:solidFill>
            </a:endParaRPr>
          </a:p>
        </p:txBody>
      </p:sp>
      <p:sp>
        <p:nvSpPr>
          <p:cNvPr id="50" name="Rounded Rectangle 49"/>
          <p:cNvSpPr/>
          <p:nvPr/>
        </p:nvSpPr>
        <p:spPr>
          <a:xfrm>
            <a:off x="9513952" y="3006767"/>
            <a:ext cx="754945" cy="83629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1</a:t>
            </a:r>
          </a:p>
          <a:p>
            <a:pPr algn="ctr"/>
            <a:r>
              <a:rPr lang="en-US" sz="1500" dirty="0" smtClean="0">
                <a:solidFill>
                  <a:schemeClr val="tx1"/>
                </a:solidFill>
              </a:rPr>
              <a:t>2</a:t>
            </a:r>
          </a:p>
          <a:p>
            <a:pPr algn="ctr"/>
            <a:r>
              <a:rPr lang="en-US" sz="1500" dirty="0" smtClean="0">
                <a:solidFill>
                  <a:schemeClr val="tx1"/>
                </a:solidFill>
              </a:rPr>
              <a:t>3</a:t>
            </a:r>
          </a:p>
          <a:p>
            <a:pPr algn="ctr"/>
            <a:r>
              <a:rPr lang="en-US" sz="1500" dirty="0">
                <a:solidFill>
                  <a:schemeClr val="tx1"/>
                </a:solidFill>
              </a:rPr>
              <a:t>4</a:t>
            </a:r>
            <a:endParaRPr lang="en-US" sz="1500" dirty="0" smtClean="0">
              <a:solidFill>
                <a:schemeClr val="tx1"/>
              </a:solidFill>
            </a:endParaRPr>
          </a:p>
        </p:txBody>
      </p:sp>
      <p:sp>
        <p:nvSpPr>
          <p:cNvPr id="27" name="Rounded Rectangle 26"/>
          <p:cNvSpPr/>
          <p:nvPr/>
        </p:nvSpPr>
        <p:spPr>
          <a:xfrm>
            <a:off x="3110944" y="3031763"/>
            <a:ext cx="754945" cy="83629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1</a:t>
            </a:r>
          </a:p>
          <a:p>
            <a:pPr algn="ctr"/>
            <a:r>
              <a:rPr lang="en-US" sz="1500" dirty="0" smtClean="0">
                <a:solidFill>
                  <a:schemeClr val="tx1"/>
                </a:solidFill>
              </a:rPr>
              <a:t>2</a:t>
            </a:r>
          </a:p>
          <a:p>
            <a:pPr algn="ctr"/>
            <a:r>
              <a:rPr lang="en-US" sz="1500" dirty="0">
                <a:solidFill>
                  <a:schemeClr val="tx1"/>
                </a:solidFill>
              </a:rPr>
              <a:t>3</a:t>
            </a:r>
            <a:endParaRPr lang="en-US" sz="1500" dirty="0" smtClean="0">
              <a:solidFill>
                <a:schemeClr val="tx1"/>
              </a:solidFill>
            </a:endParaRPr>
          </a:p>
          <a:p>
            <a:pPr algn="ctr"/>
            <a:r>
              <a:rPr lang="en-US" sz="1500" dirty="0" smtClean="0">
                <a:solidFill>
                  <a:schemeClr val="tx1"/>
                </a:solidFill>
              </a:rPr>
              <a:t>4</a:t>
            </a:r>
          </a:p>
        </p:txBody>
      </p:sp>
      <p:sp>
        <p:nvSpPr>
          <p:cNvPr id="47" name="Rounded Rectangle 46"/>
          <p:cNvSpPr/>
          <p:nvPr/>
        </p:nvSpPr>
        <p:spPr>
          <a:xfrm>
            <a:off x="3133519" y="3044236"/>
            <a:ext cx="754945" cy="836290"/>
          </a:xfrm>
          <a:prstGeom prst="round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tx1"/>
                </a:solidFill>
              </a:rPr>
              <a:t>1</a:t>
            </a:r>
          </a:p>
          <a:p>
            <a:pPr algn="ctr"/>
            <a:r>
              <a:rPr lang="en-US" sz="1500" dirty="0" smtClean="0">
                <a:solidFill>
                  <a:schemeClr val="tx1"/>
                </a:solidFill>
              </a:rPr>
              <a:t>2</a:t>
            </a:r>
          </a:p>
          <a:p>
            <a:pPr algn="ctr"/>
            <a:r>
              <a:rPr lang="en-US" sz="1500" dirty="0" smtClean="0">
                <a:solidFill>
                  <a:schemeClr val="tx1"/>
                </a:solidFill>
              </a:rPr>
              <a:t>5</a:t>
            </a:r>
          </a:p>
          <a:p>
            <a:pPr algn="ctr"/>
            <a:r>
              <a:rPr lang="en-US" sz="1500" dirty="0" smtClean="0">
                <a:solidFill>
                  <a:schemeClr val="tx1"/>
                </a:solidFill>
              </a:rPr>
              <a:t>4</a:t>
            </a:r>
            <a:endParaRPr lang="en-US" sz="1500" dirty="0" smtClean="0">
              <a:solidFill>
                <a:schemeClr val="tx1"/>
              </a:solidFill>
            </a:endParaRPr>
          </a:p>
        </p:txBody>
      </p:sp>
    </p:spTree>
    <p:extLst>
      <p:ext uri="{BB962C8B-B14F-4D97-AF65-F5344CB8AC3E}">
        <p14:creationId xmlns:p14="http://schemas.microsoft.com/office/powerpoint/2010/main" val="167089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Final Transaction:</a:t>
            </a:r>
            <a:endParaRPr lang="en-US" u="sng" dirty="0"/>
          </a:p>
        </p:txBody>
      </p:sp>
      <p:pic>
        <p:nvPicPr>
          <p:cNvPr id="4" name="Picture 3"/>
          <p:cNvPicPr>
            <a:picLocks noChangeAspect="1"/>
          </p:cNvPicPr>
          <p:nvPr/>
        </p:nvPicPr>
        <p:blipFill>
          <a:blip r:embed="rId3"/>
          <a:stretch>
            <a:fillRect/>
          </a:stretch>
        </p:blipFill>
        <p:spPr>
          <a:xfrm>
            <a:off x="1578612" y="1011381"/>
            <a:ext cx="8706655" cy="5392016"/>
          </a:xfrm>
          <a:prstGeom prst="rect">
            <a:avLst/>
          </a:prstGeom>
        </p:spPr>
      </p:pic>
      <p:sp>
        <p:nvSpPr>
          <p:cNvPr id="5" name="Rectangle 4"/>
          <p:cNvSpPr/>
          <p:nvPr/>
        </p:nvSpPr>
        <p:spPr>
          <a:xfrm>
            <a:off x="2509838" y="2724150"/>
            <a:ext cx="2538412" cy="242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smtClean="0">
              <a:solidFill>
                <a:schemeClr val="bg1"/>
              </a:solidFill>
            </a:endParaRPr>
          </a:p>
        </p:txBody>
      </p:sp>
      <p:sp>
        <p:nvSpPr>
          <p:cNvPr id="42" name="Rectangle 41"/>
          <p:cNvSpPr/>
          <p:nvPr/>
        </p:nvSpPr>
        <p:spPr>
          <a:xfrm>
            <a:off x="2509837" y="3464501"/>
            <a:ext cx="3043237" cy="242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smtClean="0">
              <a:solidFill>
                <a:schemeClr val="bg1"/>
              </a:solidFill>
            </a:endParaRPr>
          </a:p>
        </p:txBody>
      </p:sp>
      <p:sp>
        <p:nvSpPr>
          <p:cNvPr id="45" name="Rectangle 44"/>
          <p:cNvSpPr/>
          <p:nvPr/>
        </p:nvSpPr>
        <p:spPr>
          <a:xfrm>
            <a:off x="2509836" y="3950710"/>
            <a:ext cx="3205163" cy="242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smtClean="0">
              <a:solidFill>
                <a:schemeClr val="bg1"/>
              </a:solidFill>
            </a:endParaRPr>
          </a:p>
        </p:txBody>
      </p:sp>
      <p:sp>
        <p:nvSpPr>
          <p:cNvPr id="46" name="Rectangle 45"/>
          <p:cNvSpPr/>
          <p:nvPr/>
        </p:nvSpPr>
        <p:spPr>
          <a:xfrm>
            <a:off x="2509835" y="4436919"/>
            <a:ext cx="3205163" cy="242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smtClean="0">
              <a:solidFill>
                <a:schemeClr val="bg1"/>
              </a:solidFill>
            </a:endParaRPr>
          </a:p>
        </p:txBody>
      </p:sp>
      <p:sp>
        <p:nvSpPr>
          <p:cNvPr id="51" name="Rectangle 50"/>
          <p:cNvSpPr/>
          <p:nvPr/>
        </p:nvSpPr>
        <p:spPr>
          <a:xfrm>
            <a:off x="6577010" y="2742956"/>
            <a:ext cx="3708257" cy="4526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smtClean="0">
              <a:solidFill>
                <a:schemeClr val="bg1"/>
              </a:solidFill>
            </a:endParaRPr>
          </a:p>
        </p:txBody>
      </p:sp>
    </p:spTree>
    <p:extLst>
      <p:ext uri="{BB962C8B-B14F-4D97-AF65-F5344CB8AC3E}">
        <p14:creationId xmlns:p14="http://schemas.microsoft.com/office/powerpoint/2010/main" val="167382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2" grpId="0" animBg="1"/>
      <p:bldP spid="45" grpId="0" animBg="1"/>
      <p:bldP spid="46" grpId="0" animBg="1"/>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Final Transaction:</a:t>
            </a:r>
            <a:endParaRPr lang="en-US" u="sng" dirty="0"/>
          </a:p>
        </p:txBody>
      </p:sp>
      <p:pic>
        <p:nvPicPr>
          <p:cNvPr id="6" name="Picture 5"/>
          <p:cNvPicPr>
            <a:picLocks noChangeAspect="1"/>
          </p:cNvPicPr>
          <p:nvPr/>
        </p:nvPicPr>
        <p:blipFill>
          <a:blip r:embed="rId3"/>
          <a:stretch>
            <a:fillRect/>
          </a:stretch>
        </p:blipFill>
        <p:spPr>
          <a:xfrm>
            <a:off x="232064" y="1092777"/>
            <a:ext cx="11416988" cy="4836968"/>
          </a:xfrm>
          <a:prstGeom prst="rect">
            <a:avLst/>
          </a:prstGeom>
        </p:spPr>
      </p:pic>
      <p:sp>
        <p:nvSpPr>
          <p:cNvPr id="5" name="Rectangle 4"/>
          <p:cNvSpPr/>
          <p:nvPr/>
        </p:nvSpPr>
        <p:spPr>
          <a:xfrm>
            <a:off x="6115482" y="3923001"/>
            <a:ext cx="3735099" cy="233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smtClean="0">
              <a:solidFill>
                <a:schemeClr val="bg1"/>
              </a:solidFill>
            </a:endParaRPr>
          </a:p>
        </p:txBody>
      </p:sp>
      <p:sp>
        <p:nvSpPr>
          <p:cNvPr id="8" name="Rectangle 7"/>
          <p:cNvSpPr/>
          <p:nvPr/>
        </p:nvSpPr>
        <p:spPr>
          <a:xfrm>
            <a:off x="6115481" y="4284490"/>
            <a:ext cx="3735099" cy="233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smtClean="0">
              <a:solidFill>
                <a:schemeClr val="bg1"/>
              </a:solidFill>
            </a:endParaRPr>
          </a:p>
        </p:txBody>
      </p:sp>
    </p:spTree>
    <p:extLst>
      <p:ext uri="{BB962C8B-B14F-4D97-AF65-F5344CB8AC3E}">
        <p14:creationId xmlns:p14="http://schemas.microsoft.com/office/powerpoint/2010/main" val="422485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Why does all of this matter?</a:t>
            </a:r>
            <a:endParaRPr lang="en-US" dirty="0"/>
          </a:p>
        </p:txBody>
      </p:sp>
      <p:sp>
        <p:nvSpPr>
          <p:cNvPr id="4" name="Text Placeholder 3"/>
          <p:cNvSpPr>
            <a:spLocks noGrp="1"/>
          </p:cNvSpPr>
          <p:nvPr>
            <p:ph type="body" sz="quarter" idx="11"/>
          </p:nvPr>
        </p:nvSpPr>
        <p:spPr/>
        <p:txBody>
          <a:bodyPr/>
          <a:lstStyle/>
          <a:p>
            <a:r>
              <a:rPr lang="en-GB" dirty="0" smtClean="0"/>
              <a:t> </a:t>
            </a:r>
            <a:endParaRPr lang="en-GB" dirty="0"/>
          </a:p>
        </p:txBody>
      </p:sp>
      <p:sp>
        <p:nvSpPr>
          <p:cNvPr id="3" name="Text Placeholder 1"/>
          <p:cNvSpPr txBox="1">
            <a:spLocks/>
          </p:cNvSpPr>
          <p:nvPr/>
        </p:nvSpPr>
        <p:spPr>
          <a:xfrm>
            <a:off x="986208" y="2415214"/>
            <a:ext cx="10195200" cy="198609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695219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u="sng" dirty="0"/>
          </a:p>
        </p:txBody>
      </p:sp>
      <p:sp>
        <p:nvSpPr>
          <p:cNvPr id="4" name="Text Placeholder 3"/>
          <p:cNvSpPr>
            <a:spLocks noGrp="1"/>
          </p:cNvSpPr>
          <p:nvPr>
            <p:ph type="body" sz="quarter" idx="4294967295"/>
          </p:nvPr>
        </p:nvSpPr>
        <p:spPr>
          <a:xfrm>
            <a:off x="1997075" y="3856038"/>
            <a:ext cx="10194925" cy="4546600"/>
          </a:xfrm>
        </p:spPr>
        <p:txBody>
          <a:bodyPr/>
          <a:lstStyle/>
          <a:p>
            <a:r>
              <a:rPr lang="en-GB" dirty="0" smtClean="0"/>
              <a:t> </a:t>
            </a:r>
            <a:endParaRPr lang="en-GB" dirty="0"/>
          </a:p>
        </p:txBody>
      </p:sp>
      <p:pic>
        <p:nvPicPr>
          <p:cNvPr id="2050" name="Picture 2" descr="Image result for wells far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400" y="214169"/>
            <a:ext cx="4392901" cy="43929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674177" y="2274655"/>
            <a:ext cx="6028459" cy="3777834"/>
          </a:xfrm>
          <a:prstGeom prst="rect">
            <a:avLst/>
          </a:prstGeom>
        </p:spPr>
      </p:pic>
      <p:pic>
        <p:nvPicPr>
          <p:cNvPr id="7" name="Picture 6"/>
          <p:cNvPicPr>
            <a:picLocks noChangeAspect="1"/>
          </p:cNvPicPr>
          <p:nvPr/>
        </p:nvPicPr>
        <p:blipFill>
          <a:blip r:embed="rId5"/>
          <a:stretch>
            <a:fillRect/>
          </a:stretch>
        </p:blipFill>
        <p:spPr>
          <a:xfrm>
            <a:off x="74612" y="214169"/>
            <a:ext cx="7630619" cy="4648776"/>
          </a:xfrm>
          <a:prstGeom prst="rect">
            <a:avLst/>
          </a:prstGeom>
        </p:spPr>
      </p:pic>
      <p:pic>
        <p:nvPicPr>
          <p:cNvPr id="8" name="Picture 7"/>
          <p:cNvPicPr>
            <a:picLocks noChangeAspect="1"/>
          </p:cNvPicPr>
          <p:nvPr/>
        </p:nvPicPr>
        <p:blipFill>
          <a:blip r:embed="rId6"/>
          <a:stretch>
            <a:fillRect/>
          </a:stretch>
        </p:blipFill>
        <p:spPr>
          <a:xfrm>
            <a:off x="4674177" y="2094915"/>
            <a:ext cx="6643344" cy="4137314"/>
          </a:xfrm>
          <a:prstGeom prst="rect">
            <a:avLst/>
          </a:prstGeom>
        </p:spPr>
      </p:pic>
    </p:spTree>
    <p:extLst>
      <p:ext uri="{BB962C8B-B14F-4D97-AF65-F5344CB8AC3E}">
        <p14:creationId xmlns:p14="http://schemas.microsoft.com/office/powerpoint/2010/main" val="16397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0435" y="1681017"/>
            <a:ext cx="8914145" cy="3307000"/>
          </a:xfrm>
        </p:spPr>
        <p:txBody>
          <a:bodyPr/>
          <a:lstStyle/>
          <a:p>
            <a:pPr>
              <a:spcBef>
                <a:spcPts val="450"/>
              </a:spcBef>
            </a:pPr>
            <a:r>
              <a:rPr lang="en-US" dirty="0" smtClean="0"/>
              <a:t>Current trends and topics</a:t>
            </a:r>
            <a:endParaRPr lang="en-US" dirty="0"/>
          </a:p>
        </p:txBody>
      </p:sp>
      <p:sp>
        <p:nvSpPr>
          <p:cNvPr id="4" name="Text Placeholder 3"/>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09680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Rise of the stable coins</a:t>
            </a:r>
            <a:endParaRPr lang="en-US" dirty="0"/>
          </a:p>
        </p:txBody>
      </p:sp>
      <p:sp>
        <p:nvSpPr>
          <p:cNvPr id="4" name="Text Placeholder 3"/>
          <p:cNvSpPr>
            <a:spLocks noGrp="1"/>
          </p:cNvSpPr>
          <p:nvPr>
            <p:ph type="body" sz="quarter" idx="11"/>
          </p:nvPr>
        </p:nvSpPr>
        <p:spPr/>
        <p:txBody>
          <a:bodyPr/>
          <a:lstStyle/>
          <a:p>
            <a:r>
              <a:rPr lang="en-GB" dirty="0" smtClean="0"/>
              <a:t> </a:t>
            </a:r>
            <a:endParaRPr lang="en-GB" dirty="0"/>
          </a:p>
        </p:txBody>
      </p:sp>
      <p:sp>
        <p:nvSpPr>
          <p:cNvPr id="3" name="Text Placeholder 1"/>
          <p:cNvSpPr txBox="1">
            <a:spLocks/>
          </p:cNvSpPr>
          <p:nvPr/>
        </p:nvSpPr>
        <p:spPr>
          <a:xfrm>
            <a:off x="986208" y="2415214"/>
            <a:ext cx="10195200" cy="198609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8446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dirty="0" smtClean="0"/>
              <a:t>Rise of the Stable Coins</a:t>
            </a:r>
            <a:endParaRPr lang="en-US" dirty="0"/>
          </a:p>
        </p:txBody>
      </p:sp>
      <p:pic>
        <p:nvPicPr>
          <p:cNvPr id="4" name="Picture 3"/>
          <p:cNvPicPr>
            <a:picLocks noChangeAspect="1"/>
          </p:cNvPicPr>
          <p:nvPr/>
        </p:nvPicPr>
        <p:blipFill>
          <a:blip r:embed="rId3"/>
          <a:stretch>
            <a:fillRect/>
          </a:stretch>
        </p:blipFill>
        <p:spPr>
          <a:xfrm>
            <a:off x="3165328" y="847969"/>
            <a:ext cx="6296028" cy="4719393"/>
          </a:xfrm>
          <a:prstGeom prst="rect">
            <a:avLst/>
          </a:prstGeom>
        </p:spPr>
      </p:pic>
      <p:sp>
        <p:nvSpPr>
          <p:cNvPr id="7" name="Text Placeholder 1"/>
          <p:cNvSpPr txBox="1">
            <a:spLocks/>
          </p:cNvSpPr>
          <p:nvPr/>
        </p:nvSpPr>
        <p:spPr>
          <a:xfrm>
            <a:off x="1013910" y="5929796"/>
            <a:ext cx="5199854" cy="23547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dirty="0" smtClean="0">
                <a:solidFill>
                  <a:schemeClr val="tx1">
                    <a:lumMod val="50000"/>
                    <a:lumOff val="50000"/>
                  </a:schemeClr>
                </a:solidFill>
              </a:rPr>
              <a:t>Source</a:t>
            </a:r>
            <a:r>
              <a:rPr lang="en-US" sz="700" dirty="0">
                <a:solidFill>
                  <a:schemeClr val="tx1">
                    <a:lumMod val="50000"/>
                    <a:lumOff val="50000"/>
                  </a:schemeClr>
                </a:solidFill>
              </a:rPr>
              <a:t>: </a:t>
            </a:r>
            <a:r>
              <a:rPr lang="en-US" sz="700" dirty="0">
                <a:solidFill>
                  <a:schemeClr val="tx1">
                    <a:lumMod val="50000"/>
                    <a:lumOff val="50000"/>
                  </a:schemeClr>
                </a:solidFill>
              </a:rPr>
              <a:t>https://www.instagram.com/p/BnvnByLBcKD/?utm_source=ig_share_sheet&amp;igshid=1xhymcfwk9wn0</a:t>
            </a:r>
            <a:endParaRPr lang="en-US" sz="700" dirty="0">
              <a:solidFill>
                <a:schemeClr val="tx1">
                  <a:lumMod val="50000"/>
                  <a:lumOff val="50000"/>
                </a:schemeClr>
              </a:solidFill>
            </a:endParaRPr>
          </a:p>
          <a:p>
            <a:endParaRPr lang="en-US" dirty="0"/>
          </a:p>
        </p:txBody>
      </p:sp>
    </p:spTree>
    <p:extLst>
      <p:ext uri="{BB962C8B-B14F-4D97-AF65-F5344CB8AC3E}">
        <p14:creationId xmlns:p14="http://schemas.microsoft.com/office/powerpoint/2010/main" val="25560568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Security tokens</a:t>
            </a:r>
            <a:endParaRPr lang="en-US" dirty="0"/>
          </a:p>
        </p:txBody>
      </p:sp>
      <p:sp>
        <p:nvSpPr>
          <p:cNvPr id="4" name="Text Placeholder 3"/>
          <p:cNvSpPr>
            <a:spLocks noGrp="1"/>
          </p:cNvSpPr>
          <p:nvPr>
            <p:ph type="body" sz="quarter" idx="11"/>
          </p:nvPr>
        </p:nvSpPr>
        <p:spPr/>
        <p:txBody>
          <a:bodyPr/>
          <a:lstStyle/>
          <a:p>
            <a:r>
              <a:rPr lang="en-GB" dirty="0" smtClean="0"/>
              <a:t> </a:t>
            </a:r>
            <a:endParaRPr lang="en-GB" dirty="0"/>
          </a:p>
        </p:txBody>
      </p:sp>
      <p:sp>
        <p:nvSpPr>
          <p:cNvPr id="3" name="Text Placeholder 1"/>
          <p:cNvSpPr txBox="1">
            <a:spLocks/>
          </p:cNvSpPr>
          <p:nvPr/>
        </p:nvSpPr>
        <p:spPr>
          <a:xfrm>
            <a:off x="986208" y="2415214"/>
            <a:ext cx="10195200" cy="198609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08063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Security tokens</a:t>
            </a:r>
            <a:endParaRPr lang="en-US" u="sng" dirty="0"/>
          </a:p>
        </p:txBody>
      </p:sp>
      <p:sp>
        <p:nvSpPr>
          <p:cNvPr id="7" name="Text Placeholder 1"/>
          <p:cNvSpPr txBox="1">
            <a:spLocks/>
          </p:cNvSpPr>
          <p:nvPr/>
        </p:nvSpPr>
        <p:spPr>
          <a:xfrm>
            <a:off x="1013910" y="5929796"/>
            <a:ext cx="5199854" cy="23547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dirty="0" smtClean="0">
                <a:solidFill>
                  <a:schemeClr val="tx1">
                    <a:lumMod val="50000"/>
                    <a:lumOff val="50000"/>
                  </a:schemeClr>
                </a:solidFill>
              </a:rPr>
              <a:t>Source</a:t>
            </a:r>
            <a:r>
              <a:rPr lang="en-US" sz="700" dirty="0">
                <a:solidFill>
                  <a:schemeClr val="tx1">
                    <a:lumMod val="50000"/>
                    <a:lumOff val="50000"/>
                  </a:schemeClr>
                </a:solidFill>
              </a:rPr>
              <a:t>: </a:t>
            </a:r>
            <a:r>
              <a:rPr lang="en-US" sz="700" dirty="0">
                <a:solidFill>
                  <a:schemeClr val="tx1">
                    <a:lumMod val="50000"/>
                    <a:lumOff val="50000"/>
                  </a:schemeClr>
                </a:solidFill>
              </a:rPr>
              <a:t>https://www.coindesk.com/66-million-building-to-be-tokenized-on-ethereum-blockchain-in-record-deal</a:t>
            </a:r>
            <a:endParaRPr lang="en-US" dirty="0"/>
          </a:p>
        </p:txBody>
      </p:sp>
      <p:pic>
        <p:nvPicPr>
          <p:cNvPr id="3" name="Picture 2"/>
          <p:cNvPicPr>
            <a:picLocks noChangeAspect="1"/>
          </p:cNvPicPr>
          <p:nvPr/>
        </p:nvPicPr>
        <p:blipFill>
          <a:blip r:embed="rId3"/>
          <a:stretch>
            <a:fillRect/>
          </a:stretch>
        </p:blipFill>
        <p:spPr>
          <a:xfrm>
            <a:off x="2348995" y="1004204"/>
            <a:ext cx="7729537" cy="4827693"/>
          </a:xfrm>
          <a:prstGeom prst="rect">
            <a:avLst/>
          </a:prstGeom>
        </p:spPr>
      </p:pic>
    </p:spTree>
    <p:extLst>
      <p:ext uri="{BB962C8B-B14F-4D97-AF65-F5344CB8AC3E}">
        <p14:creationId xmlns:p14="http://schemas.microsoft.com/office/powerpoint/2010/main" val="2793707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So where did it all begin?</a:t>
            </a:r>
            <a:endParaRPr lang="en-US" dirty="0"/>
          </a:p>
        </p:txBody>
      </p:sp>
      <p:sp>
        <p:nvSpPr>
          <p:cNvPr id="4" name="Text Placeholder 3"/>
          <p:cNvSpPr>
            <a:spLocks noGrp="1"/>
          </p:cNvSpPr>
          <p:nvPr>
            <p:ph type="body" sz="quarter" idx="11"/>
          </p:nvPr>
        </p:nvSpPr>
        <p:spPr/>
        <p:txBody>
          <a:bodyPr/>
          <a:lstStyle/>
          <a:p>
            <a:r>
              <a:rPr lang="en-GB" dirty="0" smtClean="0"/>
              <a:t> </a:t>
            </a:r>
            <a:endParaRPr lang="en-GB" dirty="0"/>
          </a:p>
        </p:txBody>
      </p:sp>
      <p:sp>
        <p:nvSpPr>
          <p:cNvPr id="3" name="Text Placeholder 1"/>
          <p:cNvSpPr txBox="1">
            <a:spLocks/>
          </p:cNvSpPr>
          <p:nvPr/>
        </p:nvSpPr>
        <p:spPr>
          <a:xfrm>
            <a:off x="986208" y="2415214"/>
            <a:ext cx="10195200" cy="198609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2847673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Impact for funds</a:t>
            </a:r>
            <a:endParaRPr lang="en-US" u="sng" dirty="0"/>
          </a:p>
        </p:txBody>
      </p:sp>
      <p:sp>
        <p:nvSpPr>
          <p:cNvPr id="7" name="Text Placeholder 1"/>
          <p:cNvSpPr txBox="1">
            <a:spLocks/>
          </p:cNvSpPr>
          <p:nvPr/>
        </p:nvSpPr>
        <p:spPr>
          <a:xfrm>
            <a:off x="1013910" y="5929796"/>
            <a:ext cx="5199854" cy="23547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dirty="0" smtClean="0">
                <a:solidFill>
                  <a:schemeClr val="tx1">
                    <a:lumMod val="50000"/>
                    <a:lumOff val="50000"/>
                  </a:schemeClr>
                </a:solidFill>
              </a:rPr>
              <a:t>Source</a:t>
            </a:r>
            <a:r>
              <a:rPr lang="en-US" sz="700" dirty="0">
                <a:solidFill>
                  <a:schemeClr val="tx1">
                    <a:lumMod val="50000"/>
                    <a:lumOff val="50000"/>
                  </a:schemeClr>
                </a:solidFill>
              </a:rPr>
              <a:t>: </a:t>
            </a:r>
            <a:r>
              <a:rPr lang="en-US" sz="700" dirty="0">
                <a:solidFill>
                  <a:schemeClr val="tx1">
                    <a:lumMod val="50000"/>
                    <a:lumOff val="50000"/>
                  </a:schemeClr>
                </a:solidFill>
              </a:rPr>
              <a:t>https://crypto20.com/en/portal/performance/</a:t>
            </a:r>
            <a:endParaRPr lang="en-US" dirty="0"/>
          </a:p>
        </p:txBody>
      </p:sp>
      <p:pic>
        <p:nvPicPr>
          <p:cNvPr id="4" name="Picture 3"/>
          <p:cNvPicPr>
            <a:picLocks noChangeAspect="1"/>
          </p:cNvPicPr>
          <p:nvPr/>
        </p:nvPicPr>
        <p:blipFill>
          <a:blip r:embed="rId3"/>
          <a:stretch>
            <a:fillRect/>
          </a:stretch>
        </p:blipFill>
        <p:spPr>
          <a:xfrm>
            <a:off x="723899" y="1145625"/>
            <a:ext cx="8638309" cy="4486514"/>
          </a:xfrm>
          <a:prstGeom prst="rect">
            <a:avLst/>
          </a:prstGeom>
        </p:spPr>
      </p:pic>
      <p:pic>
        <p:nvPicPr>
          <p:cNvPr id="5" name="Picture 4"/>
          <p:cNvPicPr>
            <a:picLocks noChangeAspect="1"/>
          </p:cNvPicPr>
          <p:nvPr/>
        </p:nvPicPr>
        <p:blipFill>
          <a:blip r:embed="rId4"/>
          <a:stretch>
            <a:fillRect/>
          </a:stretch>
        </p:blipFill>
        <p:spPr>
          <a:xfrm>
            <a:off x="1133349" y="1613888"/>
            <a:ext cx="9651304" cy="4163457"/>
          </a:xfrm>
          <a:prstGeom prst="rect">
            <a:avLst/>
          </a:prstGeom>
        </p:spPr>
      </p:pic>
    </p:spTree>
    <p:extLst>
      <p:ext uri="{BB962C8B-B14F-4D97-AF65-F5344CB8AC3E}">
        <p14:creationId xmlns:p14="http://schemas.microsoft.com/office/powerpoint/2010/main" val="175277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Impact for funds</a:t>
            </a:r>
            <a:endParaRPr lang="en-US" u="sng" dirty="0"/>
          </a:p>
        </p:txBody>
      </p:sp>
      <p:sp>
        <p:nvSpPr>
          <p:cNvPr id="7" name="Text Placeholder 1"/>
          <p:cNvSpPr txBox="1">
            <a:spLocks/>
          </p:cNvSpPr>
          <p:nvPr/>
        </p:nvSpPr>
        <p:spPr>
          <a:xfrm>
            <a:off x="1013910" y="5929796"/>
            <a:ext cx="5199854" cy="23547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dirty="0" smtClean="0">
                <a:solidFill>
                  <a:schemeClr val="tx1">
                    <a:lumMod val="50000"/>
                    <a:lumOff val="50000"/>
                  </a:schemeClr>
                </a:solidFill>
              </a:rPr>
              <a:t>Source</a:t>
            </a:r>
            <a:r>
              <a:rPr lang="en-US" sz="700" dirty="0">
                <a:solidFill>
                  <a:schemeClr val="tx1">
                    <a:lumMod val="50000"/>
                    <a:lumOff val="50000"/>
                  </a:schemeClr>
                </a:solidFill>
              </a:rPr>
              <a:t>: </a:t>
            </a:r>
            <a:r>
              <a:rPr lang="en-US" sz="700" dirty="0">
                <a:solidFill>
                  <a:schemeClr val="tx1">
                    <a:lumMod val="50000"/>
                    <a:lumOff val="50000"/>
                  </a:schemeClr>
                </a:solidFill>
              </a:rPr>
              <a:t>https://www.reuters.com/article/us-credit-suisse-blockchain/credit-suisse-tests-blockchain-for-processing-fund-trades-idUSKCN1PW2AA</a:t>
            </a:r>
            <a:endParaRPr lang="en-US" dirty="0"/>
          </a:p>
        </p:txBody>
      </p:sp>
      <p:pic>
        <p:nvPicPr>
          <p:cNvPr id="3" name="Picture 2"/>
          <p:cNvPicPr>
            <a:picLocks noChangeAspect="1"/>
          </p:cNvPicPr>
          <p:nvPr/>
        </p:nvPicPr>
        <p:blipFill>
          <a:blip r:embed="rId3"/>
          <a:stretch>
            <a:fillRect/>
          </a:stretch>
        </p:blipFill>
        <p:spPr>
          <a:xfrm>
            <a:off x="2452253" y="1126046"/>
            <a:ext cx="6108989" cy="4662123"/>
          </a:xfrm>
          <a:prstGeom prst="rect">
            <a:avLst/>
          </a:prstGeom>
        </p:spPr>
      </p:pic>
    </p:spTree>
    <p:extLst>
      <p:ext uri="{BB962C8B-B14F-4D97-AF65-F5344CB8AC3E}">
        <p14:creationId xmlns:p14="http://schemas.microsoft.com/office/powerpoint/2010/main" val="2069722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Regulations</a:t>
            </a:r>
            <a:endParaRPr lang="en-US" dirty="0"/>
          </a:p>
        </p:txBody>
      </p:sp>
      <p:sp>
        <p:nvSpPr>
          <p:cNvPr id="4" name="Text Placeholder 3"/>
          <p:cNvSpPr>
            <a:spLocks noGrp="1"/>
          </p:cNvSpPr>
          <p:nvPr>
            <p:ph type="body" sz="quarter" idx="11"/>
          </p:nvPr>
        </p:nvSpPr>
        <p:spPr/>
        <p:txBody>
          <a:bodyPr/>
          <a:lstStyle/>
          <a:p>
            <a:r>
              <a:rPr lang="en-GB" dirty="0" smtClean="0"/>
              <a:t> </a:t>
            </a:r>
            <a:endParaRPr lang="en-GB" dirty="0"/>
          </a:p>
        </p:txBody>
      </p:sp>
      <p:sp>
        <p:nvSpPr>
          <p:cNvPr id="3" name="Text Placeholder 1"/>
          <p:cNvSpPr txBox="1">
            <a:spLocks/>
          </p:cNvSpPr>
          <p:nvPr/>
        </p:nvSpPr>
        <p:spPr>
          <a:xfrm>
            <a:off x="986208" y="2415214"/>
            <a:ext cx="10195200" cy="198609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640590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Bermuda</a:t>
            </a:r>
            <a:endParaRPr lang="en-US" u="sng" dirty="0"/>
          </a:p>
        </p:txBody>
      </p:sp>
      <p:pic>
        <p:nvPicPr>
          <p:cNvPr id="5122" name="Picture 2" descr="Image result for bermuda fl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3922" y="4249"/>
            <a:ext cx="2308078" cy="11540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2009775" y="1143000"/>
            <a:ext cx="8172450" cy="4572000"/>
          </a:xfrm>
          <a:prstGeom prst="rect">
            <a:avLst/>
          </a:prstGeom>
        </p:spPr>
      </p:pic>
      <p:pic>
        <p:nvPicPr>
          <p:cNvPr id="5" name="Picture 4"/>
          <p:cNvPicPr>
            <a:picLocks noChangeAspect="1"/>
          </p:cNvPicPr>
          <p:nvPr/>
        </p:nvPicPr>
        <p:blipFill>
          <a:blip r:embed="rId5"/>
          <a:stretch>
            <a:fillRect/>
          </a:stretch>
        </p:blipFill>
        <p:spPr>
          <a:xfrm>
            <a:off x="2349647" y="716107"/>
            <a:ext cx="7534275" cy="5467350"/>
          </a:xfrm>
          <a:prstGeom prst="rect">
            <a:avLst/>
          </a:prstGeom>
        </p:spPr>
      </p:pic>
    </p:spTree>
    <p:extLst>
      <p:ext uri="{BB962C8B-B14F-4D97-AF65-F5344CB8AC3E}">
        <p14:creationId xmlns:p14="http://schemas.microsoft.com/office/powerpoint/2010/main" val="129035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Malta</a:t>
            </a:r>
            <a:endParaRPr lang="en-US" u="sng" dirty="0"/>
          </a:p>
        </p:txBody>
      </p:sp>
      <p:pic>
        <p:nvPicPr>
          <p:cNvPr id="4098" name="Picture 2" descr="Image result for Malta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3037" y="92897"/>
            <a:ext cx="2009486" cy="13396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81025" y="1432555"/>
            <a:ext cx="9952370" cy="4477707"/>
          </a:xfrm>
          <a:prstGeom prst="rect">
            <a:avLst/>
          </a:prstGeom>
        </p:spPr>
      </p:pic>
    </p:spTree>
    <p:extLst>
      <p:ext uri="{BB962C8B-B14F-4D97-AF65-F5344CB8AC3E}">
        <p14:creationId xmlns:p14="http://schemas.microsoft.com/office/powerpoint/2010/main" val="3931660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World wide</a:t>
            </a:r>
            <a:endParaRPr lang="en-US" u="sng" dirty="0"/>
          </a:p>
        </p:txBody>
      </p:sp>
      <p:pic>
        <p:nvPicPr>
          <p:cNvPr id="3" name="Picture 2"/>
          <p:cNvPicPr>
            <a:picLocks noChangeAspect="1"/>
          </p:cNvPicPr>
          <p:nvPr/>
        </p:nvPicPr>
        <p:blipFill>
          <a:blip r:embed="rId3"/>
          <a:stretch>
            <a:fillRect/>
          </a:stretch>
        </p:blipFill>
        <p:spPr>
          <a:xfrm>
            <a:off x="387927" y="942628"/>
            <a:ext cx="6157046" cy="3630671"/>
          </a:xfrm>
          <a:prstGeom prst="rect">
            <a:avLst/>
          </a:prstGeom>
        </p:spPr>
      </p:pic>
      <p:pic>
        <p:nvPicPr>
          <p:cNvPr id="4" name="Picture 3"/>
          <p:cNvPicPr>
            <a:picLocks noChangeAspect="1"/>
          </p:cNvPicPr>
          <p:nvPr/>
        </p:nvPicPr>
        <p:blipFill>
          <a:blip r:embed="rId4"/>
          <a:stretch>
            <a:fillRect/>
          </a:stretch>
        </p:blipFill>
        <p:spPr>
          <a:xfrm>
            <a:off x="1371600" y="1328921"/>
            <a:ext cx="5879692" cy="4018934"/>
          </a:xfrm>
          <a:prstGeom prst="rect">
            <a:avLst/>
          </a:prstGeom>
        </p:spPr>
      </p:pic>
      <p:pic>
        <p:nvPicPr>
          <p:cNvPr id="5" name="Picture 4"/>
          <p:cNvPicPr>
            <a:picLocks noChangeAspect="1"/>
          </p:cNvPicPr>
          <p:nvPr/>
        </p:nvPicPr>
        <p:blipFill>
          <a:blip r:embed="rId5"/>
          <a:stretch>
            <a:fillRect/>
          </a:stretch>
        </p:blipFill>
        <p:spPr>
          <a:xfrm>
            <a:off x="1877291" y="2092878"/>
            <a:ext cx="7292174" cy="3735929"/>
          </a:xfrm>
          <a:prstGeom prst="rect">
            <a:avLst/>
          </a:prstGeom>
        </p:spPr>
      </p:pic>
      <p:pic>
        <p:nvPicPr>
          <p:cNvPr id="6" name="Picture 5"/>
          <p:cNvPicPr>
            <a:picLocks noChangeAspect="1"/>
          </p:cNvPicPr>
          <p:nvPr/>
        </p:nvPicPr>
        <p:blipFill>
          <a:blip r:embed="rId6"/>
          <a:stretch>
            <a:fillRect/>
          </a:stretch>
        </p:blipFill>
        <p:spPr>
          <a:xfrm>
            <a:off x="2685185" y="2172049"/>
            <a:ext cx="7568264" cy="4420715"/>
          </a:xfrm>
          <a:prstGeom prst="rect">
            <a:avLst/>
          </a:prstGeom>
        </p:spPr>
      </p:pic>
    </p:spTree>
    <p:extLst>
      <p:ext uri="{BB962C8B-B14F-4D97-AF65-F5344CB8AC3E}">
        <p14:creationId xmlns:p14="http://schemas.microsoft.com/office/powerpoint/2010/main" val="121815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Financial Action Task Force (FATF)</a:t>
            </a:r>
            <a:endParaRPr lang="en-US" u="sng" dirty="0"/>
          </a:p>
        </p:txBody>
      </p:sp>
      <p:sp>
        <p:nvSpPr>
          <p:cNvPr id="8" name="Title 2"/>
          <p:cNvSpPr txBox="1">
            <a:spLocks/>
          </p:cNvSpPr>
          <p:nvPr/>
        </p:nvSpPr>
        <p:spPr>
          <a:xfrm>
            <a:off x="608256" y="1021273"/>
            <a:ext cx="11304345" cy="4882888"/>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r>
              <a:rPr lang="en-GB" sz="2600" dirty="0">
                <a:latin typeface="Calibri" panose="020F0502020204030204" pitchFamily="34" charset="0"/>
                <a:cs typeface="Calibri" panose="020F0502020204030204" pitchFamily="34" charset="0"/>
              </a:rPr>
              <a:t>The Financial Action Task Force (FATF) which is the global guidance body for development of AML Laws and the body that assesses all of the countries for compliance with said guidance released a draft statement today on the application of AML laws to Virtual Asset Service Providers.  The proposed guidance which will be released in Final in June includes</a:t>
            </a:r>
            <a:r>
              <a:rPr lang="en-GB" sz="2600" dirty="0" smtClean="0">
                <a:latin typeface="Calibri" panose="020F0502020204030204" pitchFamily="34" charset="0"/>
                <a:cs typeface="Calibri" panose="020F0502020204030204" pitchFamily="34" charset="0"/>
              </a:rPr>
              <a:t>: (Updated 22 Feb 2019)</a:t>
            </a:r>
            <a:endParaRPr lang="en-GB" sz="2600" dirty="0">
              <a:latin typeface="Calibri" panose="020F0502020204030204" pitchFamily="34" charset="0"/>
              <a:cs typeface="Calibri" panose="020F0502020204030204" pitchFamily="34" charset="0"/>
            </a:endParaRPr>
          </a:p>
          <a:p>
            <a:r>
              <a:rPr lang="en-GB" sz="2600" dirty="0">
                <a:latin typeface="Calibri" panose="020F0502020204030204" pitchFamily="34" charset="0"/>
                <a:cs typeface="Calibri" panose="020F0502020204030204" pitchFamily="34" charset="0"/>
              </a:rPr>
              <a:t> </a:t>
            </a:r>
          </a:p>
          <a:p>
            <a:pPr marL="457200" lvl="0" indent="-457200">
              <a:buFont typeface="Arial" panose="020B0604020202020204" pitchFamily="34" charset="0"/>
              <a:buChar char="•"/>
            </a:pPr>
            <a:r>
              <a:rPr lang="en-GB" sz="2600" dirty="0">
                <a:latin typeface="Calibri" panose="020F0502020204030204" pitchFamily="34" charset="0"/>
                <a:cs typeface="Calibri" panose="020F0502020204030204" pitchFamily="34" charset="0"/>
              </a:rPr>
              <a:t>Requirement to be licenced or registered.</a:t>
            </a:r>
          </a:p>
          <a:p>
            <a:pPr marL="457200" lvl="0" indent="-457200">
              <a:buFont typeface="Arial" panose="020B0604020202020204" pitchFamily="34" charset="0"/>
              <a:buChar char="•"/>
            </a:pPr>
            <a:r>
              <a:rPr lang="en-GB" sz="2600" dirty="0">
                <a:latin typeface="Calibri" panose="020F0502020204030204" pitchFamily="34" charset="0"/>
                <a:cs typeface="Calibri" panose="020F0502020204030204" pitchFamily="34" charset="0"/>
              </a:rPr>
              <a:t>Requirement to conduct customer identification on all transactions over $1000</a:t>
            </a:r>
          </a:p>
          <a:p>
            <a:pPr marL="457200" lvl="0" indent="-457200">
              <a:buFont typeface="Arial" panose="020B0604020202020204" pitchFamily="34" charset="0"/>
              <a:buChar char="•"/>
            </a:pPr>
            <a:r>
              <a:rPr lang="en-GB" sz="2600" dirty="0">
                <a:latin typeface="Calibri" panose="020F0502020204030204" pitchFamily="34" charset="0"/>
                <a:cs typeface="Calibri" panose="020F0502020204030204" pitchFamily="34" charset="0"/>
              </a:rPr>
              <a:t>Obtain and hold required and accurate originator information and required beneficiary information as defined in INR.16, paragraph 6, on virtual asset transfers</a:t>
            </a:r>
          </a:p>
          <a:p>
            <a:pPr marL="457200" lvl="0" indent="-457200">
              <a:buFont typeface="Arial" panose="020B0604020202020204" pitchFamily="34" charset="0"/>
              <a:buChar char="•"/>
            </a:pPr>
            <a:r>
              <a:rPr lang="en-GB" sz="2600" dirty="0">
                <a:latin typeface="Calibri" panose="020F0502020204030204" pitchFamily="34" charset="0"/>
                <a:cs typeface="Calibri" panose="020F0502020204030204" pitchFamily="34" charset="0"/>
              </a:rPr>
              <a:t>Implementation of a fines regime for non-compliance applicable not only to the entity but the senior management and Directors. </a:t>
            </a:r>
          </a:p>
          <a:p>
            <a:pPr marL="457200" lvl="0" indent="-457200">
              <a:buFont typeface="Arial" panose="020B0604020202020204" pitchFamily="34" charset="0"/>
              <a:buChar char="•"/>
            </a:pPr>
            <a:r>
              <a:rPr lang="en-GB" sz="2600" dirty="0">
                <a:latin typeface="Calibri" panose="020F0502020204030204" pitchFamily="34" charset="0"/>
                <a:cs typeface="Calibri" panose="020F0502020204030204" pitchFamily="34" charset="0"/>
              </a:rPr>
              <a:t>Must be monitored by an effective regulatory body. </a:t>
            </a:r>
          </a:p>
          <a:p>
            <a:pPr marL="457200" lvl="5" indent="-457200" fontAlgn="base">
              <a:spcAft>
                <a:spcPts val="600"/>
              </a:spcAft>
              <a:buFont typeface="Arial" panose="020B0604020202020204" pitchFamily="34" charset="0"/>
              <a:buChar char="•"/>
            </a:pPr>
            <a:endParaRPr lang="en-US" sz="3200" dirty="0">
              <a:solidFill>
                <a:srgbClr val="00338D"/>
              </a:solidFill>
            </a:endParaRPr>
          </a:p>
        </p:txBody>
      </p:sp>
    </p:spTree>
    <p:extLst>
      <p:ext uri="{BB962C8B-B14F-4D97-AF65-F5344CB8AC3E}">
        <p14:creationId xmlns:p14="http://schemas.microsoft.com/office/powerpoint/2010/main" val="42817065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Security</a:t>
            </a:r>
            <a:endParaRPr lang="en-US" dirty="0"/>
          </a:p>
        </p:txBody>
      </p:sp>
      <p:sp>
        <p:nvSpPr>
          <p:cNvPr id="4" name="Text Placeholder 3"/>
          <p:cNvSpPr>
            <a:spLocks noGrp="1"/>
          </p:cNvSpPr>
          <p:nvPr>
            <p:ph type="body" sz="quarter" idx="11"/>
          </p:nvPr>
        </p:nvSpPr>
        <p:spPr/>
        <p:txBody>
          <a:bodyPr/>
          <a:lstStyle/>
          <a:p>
            <a:r>
              <a:rPr lang="en-GB" dirty="0" smtClean="0"/>
              <a:t> </a:t>
            </a:r>
            <a:endParaRPr lang="en-GB" dirty="0"/>
          </a:p>
        </p:txBody>
      </p:sp>
      <p:sp>
        <p:nvSpPr>
          <p:cNvPr id="3" name="Text Placeholder 1"/>
          <p:cNvSpPr txBox="1">
            <a:spLocks/>
          </p:cNvSpPr>
          <p:nvPr/>
        </p:nvSpPr>
        <p:spPr>
          <a:xfrm>
            <a:off x="986208" y="2415214"/>
            <a:ext cx="10195200" cy="198609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62895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Security</a:t>
            </a:r>
            <a:endParaRPr lang="en-US" u="sng" dirty="0"/>
          </a:p>
        </p:txBody>
      </p:sp>
      <p:sp>
        <p:nvSpPr>
          <p:cNvPr id="7" name="Text Placeholder 1"/>
          <p:cNvSpPr txBox="1">
            <a:spLocks/>
          </p:cNvSpPr>
          <p:nvPr/>
        </p:nvSpPr>
        <p:spPr>
          <a:xfrm>
            <a:off x="1013910" y="5929796"/>
            <a:ext cx="5199854" cy="23547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dirty="0" smtClean="0">
                <a:solidFill>
                  <a:schemeClr val="tx1">
                    <a:lumMod val="50000"/>
                    <a:lumOff val="50000"/>
                  </a:schemeClr>
                </a:solidFill>
              </a:rPr>
              <a:t>Source</a:t>
            </a:r>
            <a:r>
              <a:rPr lang="en-US" sz="700" dirty="0">
                <a:solidFill>
                  <a:schemeClr val="tx1">
                    <a:lumMod val="50000"/>
                    <a:lumOff val="50000"/>
                  </a:schemeClr>
                </a:solidFill>
              </a:rPr>
              <a:t>: </a:t>
            </a:r>
            <a:r>
              <a:rPr lang="en-US" sz="700" dirty="0">
                <a:solidFill>
                  <a:schemeClr val="tx1">
                    <a:lumMod val="50000"/>
                    <a:lumOff val="50000"/>
                  </a:schemeClr>
                </a:solidFill>
              </a:rPr>
              <a:t>https://www.reuters.com/article/us-credit-suisse-blockchain/credit-suisse-tests-blockchain-for-processing-fund-trades-idUSKCN1PW2AA</a:t>
            </a:r>
            <a:endParaRPr lang="en-US" dirty="0"/>
          </a:p>
        </p:txBody>
      </p:sp>
      <p:pic>
        <p:nvPicPr>
          <p:cNvPr id="3" name="Picture 2"/>
          <p:cNvPicPr>
            <a:picLocks noChangeAspect="1"/>
          </p:cNvPicPr>
          <p:nvPr/>
        </p:nvPicPr>
        <p:blipFill>
          <a:blip r:embed="rId3"/>
          <a:stretch>
            <a:fillRect/>
          </a:stretch>
        </p:blipFill>
        <p:spPr>
          <a:xfrm>
            <a:off x="632113" y="965921"/>
            <a:ext cx="7256936" cy="2594697"/>
          </a:xfrm>
          <a:prstGeom prst="rect">
            <a:avLst/>
          </a:prstGeom>
        </p:spPr>
      </p:pic>
      <p:pic>
        <p:nvPicPr>
          <p:cNvPr id="4" name="Picture 3"/>
          <p:cNvPicPr>
            <a:picLocks noChangeAspect="1"/>
          </p:cNvPicPr>
          <p:nvPr/>
        </p:nvPicPr>
        <p:blipFill>
          <a:blip r:embed="rId4"/>
          <a:stretch>
            <a:fillRect/>
          </a:stretch>
        </p:blipFill>
        <p:spPr>
          <a:xfrm>
            <a:off x="1536989" y="1754765"/>
            <a:ext cx="7551593" cy="3083695"/>
          </a:xfrm>
          <a:prstGeom prst="rect">
            <a:avLst/>
          </a:prstGeom>
        </p:spPr>
      </p:pic>
      <p:pic>
        <p:nvPicPr>
          <p:cNvPr id="5" name="Picture 4"/>
          <p:cNvPicPr>
            <a:picLocks noChangeAspect="1"/>
          </p:cNvPicPr>
          <p:nvPr/>
        </p:nvPicPr>
        <p:blipFill>
          <a:blip r:embed="rId5"/>
          <a:stretch>
            <a:fillRect/>
          </a:stretch>
        </p:blipFill>
        <p:spPr>
          <a:xfrm>
            <a:off x="4017818" y="1863699"/>
            <a:ext cx="5070764" cy="3763605"/>
          </a:xfrm>
          <a:prstGeom prst="rect">
            <a:avLst/>
          </a:prstGeom>
        </p:spPr>
      </p:pic>
    </p:spTree>
    <p:extLst>
      <p:ext uri="{BB962C8B-B14F-4D97-AF65-F5344CB8AC3E}">
        <p14:creationId xmlns:p14="http://schemas.microsoft.com/office/powerpoint/2010/main" val="226501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Security</a:t>
            </a:r>
            <a:endParaRPr lang="en-US" u="sng" dirty="0"/>
          </a:p>
        </p:txBody>
      </p:sp>
      <p:sp>
        <p:nvSpPr>
          <p:cNvPr id="7" name="Text Placeholder 1"/>
          <p:cNvSpPr txBox="1">
            <a:spLocks/>
          </p:cNvSpPr>
          <p:nvPr/>
        </p:nvSpPr>
        <p:spPr>
          <a:xfrm>
            <a:off x="1013910" y="5929796"/>
            <a:ext cx="5199854" cy="23547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dirty="0" smtClean="0">
                <a:solidFill>
                  <a:schemeClr val="tx1">
                    <a:lumMod val="50000"/>
                    <a:lumOff val="50000"/>
                  </a:schemeClr>
                </a:solidFill>
              </a:rPr>
              <a:t>Source</a:t>
            </a:r>
            <a:r>
              <a:rPr lang="en-US" sz="700" dirty="0">
                <a:solidFill>
                  <a:schemeClr val="tx1">
                    <a:lumMod val="50000"/>
                    <a:lumOff val="50000"/>
                  </a:schemeClr>
                </a:solidFill>
              </a:rPr>
              <a:t>: </a:t>
            </a:r>
            <a:r>
              <a:rPr lang="en-US" sz="700" dirty="0">
                <a:solidFill>
                  <a:schemeClr val="tx1">
                    <a:lumMod val="50000"/>
                    <a:lumOff val="50000"/>
                  </a:schemeClr>
                </a:solidFill>
              </a:rPr>
              <a:t>https://www.reuters.com/article/us-credit-suisse-blockchain/credit-suisse-tests-blockchain-for-processing-fund-trades-idUSKCN1PW2AA</a:t>
            </a:r>
            <a:endParaRPr lang="en-US" dirty="0"/>
          </a:p>
        </p:txBody>
      </p:sp>
      <p:pic>
        <p:nvPicPr>
          <p:cNvPr id="6" name="Picture 5"/>
          <p:cNvPicPr>
            <a:picLocks noChangeAspect="1"/>
          </p:cNvPicPr>
          <p:nvPr/>
        </p:nvPicPr>
        <p:blipFill>
          <a:blip r:embed="rId3"/>
          <a:stretch>
            <a:fillRect/>
          </a:stretch>
        </p:blipFill>
        <p:spPr>
          <a:xfrm>
            <a:off x="2146330" y="1219201"/>
            <a:ext cx="6680747" cy="4316556"/>
          </a:xfrm>
          <a:prstGeom prst="rect">
            <a:avLst/>
          </a:prstGeom>
        </p:spPr>
      </p:pic>
      <p:pic>
        <p:nvPicPr>
          <p:cNvPr id="8" name="Picture 7"/>
          <p:cNvPicPr>
            <a:picLocks noChangeAspect="1"/>
          </p:cNvPicPr>
          <p:nvPr/>
        </p:nvPicPr>
        <p:blipFill>
          <a:blip r:embed="rId4"/>
          <a:stretch>
            <a:fillRect/>
          </a:stretch>
        </p:blipFill>
        <p:spPr>
          <a:xfrm>
            <a:off x="2146330" y="556086"/>
            <a:ext cx="6612369" cy="5271221"/>
          </a:xfrm>
          <a:prstGeom prst="rect">
            <a:avLst/>
          </a:prstGeom>
        </p:spPr>
      </p:pic>
      <p:pic>
        <p:nvPicPr>
          <p:cNvPr id="9" name="Picture 8"/>
          <p:cNvPicPr>
            <a:picLocks noChangeAspect="1"/>
          </p:cNvPicPr>
          <p:nvPr/>
        </p:nvPicPr>
        <p:blipFill>
          <a:blip r:embed="rId5"/>
          <a:stretch>
            <a:fillRect/>
          </a:stretch>
        </p:blipFill>
        <p:spPr>
          <a:xfrm>
            <a:off x="2192474" y="469323"/>
            <a:ext cx="7258050" cy="5695950"/>
          </a:xfrm>
          <a:prstGeom prst="rect">
            <a:avLst/>
          </a:prstGeom>
        </p:spPr>
      </p:pic>
    </p:spTree>
    <p:extLst>
      <p:ext uri="{BB962C8B-B14F-4D97-AF65-F5344CB8AC3E}">
        <p14:creationId xmlns:p14="http://schemas.microsoft.com/office/powerpoint/2010/main" val="322818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841225" y="3855612"/>
            <a:ext cx="10195200" cy="4546800"/>
          </a:xfrm>
        </p:spPr>
        <p:txBody>
          <a:bodyPr/>
          <a:lstStyle/>
          <a:p>
            <a:r>
              <a:rPr lang="en-GB" dirty="0" smtClean="0"/>
              <a:t> </a:t>
            </a:r>
            <a:endParaRPr lang="en-GB" dirty="0"/>
          </a:p>
        </p:txBody>
      </p:sp>
      <p:sp>
        <p:nvSpPr>
          <p:cNvPr id="3" name="Title 2"/>
          <p:cNvSpPr>
            <a:spLocks noGrp="1"/>
          </p:cNvSpPr>
          <p:nvPr>
            <p:ph type="title"/>
          </p:nvPr>
        </p:nvSpPr>
        <p:spPr>
          <a:xfrm>
            <a:off x="608256" y="407416"/>
            <a:ext cx="10195200" cy="533400"/>
          </a:xfrm>
        </p:spPr>
        <p:txBody>
          <a:bodyPr/>
          <a:lstStyle/>
          <a:p>
            <a:r>
              <a:rPr lang="en-US" b="1" u="sng" dirty="0" smtClean="0"/>
              <a:t>Bitcoin</a:t>
            </a:r>
            <a:endParaRPr lang="en-US" b="1" u="sng" dirty="0"/>
          </a:p>
        </p:txBody>
      </p:sp>
      <p:pic>
        <p:nvPicPr>
          <p:cNvPr id="2" name="Picture 1"/>
          <p:cNvPicPr>
            <a:picLocks noChangeAspect="1"/>
          </p:cNvPicPr>
          <p:nvPr/>
        </p:nvPicPr>
        <p:blipFill>
          <a:blip r:embed="rId3"/>
          <a:stretch>
            <a:fillRect/>
          </a:stretch>
        </p:blipFill>
        <p:spPr>
          <a:xfrm>
            <a:off x="3788572" y="940816"/>
            <a:ext cx="4540761" cy="4912425"/>
          </a:xfrm>
          <a:prstGeom prst="rect">
            <a:avLst/>
          </a:prstGeom>
        </p:spPr>
      </p:pic>
      <p:sp>
        <p:nvSpPr>
          <p:cNvPr id="5" name="Text Placeholder 1"/>
          <p:cNvSpPr txBox="1">
            <a:spLocks/>
          </p:cNvSpPr>
          <p:nvPr/>
        </p:nvSpPr>
        <p:spPr>
          <a:xfrm>
            <a:off x="1013910" y="5929796"/>
            <a:ext cx="1654629" cy="27577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dirty="0" smtClean="0">
                <a:solidFill>
                  <a:schemeClr val="tx1">
                    <a:lumMod val="50000"/>
                    <a:lumOff val="50000"/>
                  </a:schemeClr>
                </a:solidFill>
              </a:rPr>
              <a:t>Source</a:t>
            </a:r>
            <a:r>
              <a:rPr lang="en-US" sz="700" dirty="0">
                <a:solidFill>
                  <a:schemeClr val="tx1">
                    <a:lumMod val="50000"/>
                    <a:lumOff val="50000"/>
                  </a:schemeClr>
                </a:solidFill>
              </a:rPr>
              <a:t>: https://bitcoin.org/bitcoin.pdf</a:t>
            </a:r>
          </a:p>
          <a:p>
            <a:endParaRPr lang="en-US" dirty="0"/>
          </a:p>
        </p:txBody>
      </p:sp>
    </p:spTree>
    <p:extLst>
      <p:ext uri="{BB962C8B-B14F-4D97-AF65-F5344CB8AC3E}">
        <p14:creationId xmlns:p14="http://schemas.microsoft.com/office/powerpoint/2010/main" val="603832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SOC’s</a:t>
            </a:r>
            <a:endParaRPr lang="en-US" u="sng" dirty="0"/>
          </a:p>
        </p:txBody>
      </p:sp>
      <p:sp>
        <p:nvSpPr>
          <p:cNvPr id="7" name="Text Placeholder 1"/>
          <p:cNvSpPr txBox="1">
            <a:spLocks/>
          </p:cNvSpPr>
          <p:nvPr/>
        </p:nvSpPr>
        <p:spPr>
          <a:xfrm>
            <a:off x="1013910" y="5929796"/>
            <a:ext cx="5199854" cy="23547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dirty="0" smtClean="0">
                <a:solidFill>
                  <a:schemeClr val="tx1">
                    <a:lumMod val="50000"/>
                    <a:lumOff val="50000"/>
                  </a:schemeClr>
                </a:solidFill>
              </a:rPr>
              <a:t>Source</a:t>
            </a:r>
            <a:r>
              <a:rPr lang="en-US" sz="700" dirty="0">
                <a:solidFill>
                  <a:schemeClr val="tx1">
                    <a:lumMod val="50000"/>
                    <a:lumOff val="50000"/>
                  </a:schemeClr>
                </a:solidFill>
              </a:rPr>
              <a:t>: </a:t>
            </a:r>
            <a:r>
              <a:rPr lang="en-US" sz="700" dirty="0">
                <a:solidFill>
                  <a:schemeClr val="tx1">
                    <a:lumMod val="50000"/>
                    <a:lumOff val="50000"/>
                  </a:schemeClr>
                </a:solidFill>
              </a:rPr>
              <a:t>https://www.reuters.com/article/us-credit-suisse-blockchain/credit-suisse-tests-blockchain-for-processing-fund-trades-idUSKCN1PW2AA</a:t>
            </a:r>
            <a:endParaRPr lang="en-US" dirty="0"/>
          </a:p>
        </p:txBody>
      </p:sp>
      <p:pic>
        <p:nvPicPr>
          <p:cNvPr id="6" name="Picture 5"/>
          <p:cNvPicPr>
            <a:picLocks noChangeAspect="1"/>
          </p:cNvPicPr>
          <p:nvPr/>
        </p:nvPicPr>
        <p:blipFill>
          <a:blip r:embed="rId3"/>
          <a:stretch>
            <a:fillRect/>
          </a:stretch>
        </p:blipFill>
        <p:spPr>
          <a:xfrm>
            <a:off x="638607" y="1022638"/>
            <a:ext cx="7991475" cy="3676650"/>
          </a:xfrm>
          <a:prstGeom prst="rect">
            <a:avLst/>
          </a:prstGeom>
        </p:spPr>
      </p:pic>
      <p:pic>
        <p:nvPicPr>
          <p:cNvPr id="8" name="Picture 7"/>
          <p:cNvPicPr>
            <a:picLocks noChangeAspect="1"/>
          </p:cNvPicPr>
          <p:nvPr/>
        </p:nvPicPr>
        <p:blipFill>
          <a:blip r:embed="rId4"/>
          <a:stretch>
            <a:fillRect/>
          </a:stretch>
        </p:blipFill>
        <p:spPr>
          <a:xfrm>
            <a:off x="2535382" y="1806886"/>
            <a:ext cx="7209126" cy="3792723"/>
          </a:xfrm>
          <a:prstGeom prst="rect">
            <a:avLst/>
          </a:prstGeom>
        </p:spPr>
      </p:pic>
    </p:spTree>
    <p:extLst>
      <p:ext uri="{BB962C8B-B14F-4D97-AF65-F5344CB8AC3E}">
        <p14:creationId xmlns:p14="http://schemas.microsoft.com/office/powerpoint/2010/main" val="23132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Insurance</a:t>
            </a:r>
            <a:endParaRPr lang="en-US" u="sng" dirty="0"/>
          </a:p>
        </p:txBody>
      </p:sp>
      <p:sp>
        <p:nvSpPr>
          <p:cNvPr id="7" name="Text Placeholder 1"/>
          <p:cNvSpPr txBox="1">
            <a:spLocks/>
          </p:cNvSpPr>
          <p:nvPr/>
        </p:nvSpPr>
        <p:spPr>
          <a:xfrm>
            <a:off x="1013910" y="5929796"/>
            <a:ext cx="5199854" cy="23547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dirty="0" smtClean="0">
                <a:solidFill>
                  <a:schemeClr val="tx1">
                    <a:lumMod val="50000"/>
                    <a:lumOff val="50000"/>
                  </a:schemeClr>
                </a:solidFill>
              </a:rPr>
              <a:t>Source</a:t>
            </a:r>
            <a:r>
              <a:rPr lang="en-US" sz="700" dirty="0">
                <a:solidFill>
                  <a:schemeClr val="tx1">
                    <a:lumMod val="50000"/>
                    <a:lumOff val="50000"/>
                  </a:schemeClr>
                </a:solidFill>
              </a:rPr>
              <a:t>: </a:t>
            </a:r>
            <a:r>
              <a:rPr lang="en-US" sz="700" dirty="0">
                <a:solidFill>
                  <a:schemeClr val="tx1">
                    <a:lumMod val="50000"/>
                    <a:lumOff val="50000"/>
                  </a:schemeClr>
                </a:solidFill>
              </a:rPr>
              <a:t>https://www.reuters.com/article/us-credit-suisse-blockchain/credit-suisse-tests-blockchain-for-processing-fund-trades-idUSKCN1PW2AA</a:t>
            </a:r>
            <a:endParaRPr lang="en-US" dirty="0"/>
          </a:p>
        </p:txBody>
      </p:sp>
      <p:pic>
        <p:nvPicPr>
          <p:cNvPr id="3" name="Picture 2"/>
          <p:cNvPicPr>
            <a:picLocks noChangeAspect="1"/>
          </p:cNvPicPr>
          <p:nvPr/>
        </p:nvPicPr>
        <p:blipFill>
          <a:blip r:embed="rId3"/>
          <a:stretch>
            <a:fillRect/>
          </a:stretch>
        </p:blipFill>
        <p:spPr>
          <a:xfrm>
            <a:off x="1925782" y="951457"/>
            <a:ext cx="8239557" cy="4874850"/>
          </a:xfrm>
          <a:prstGeom prst="rect">
            <a:avLst/>
          </a:prstGeom>
        </p:spPr>
      </p:pic>
      <p:pic>
        <p:nvPicPr>
          <p:cNvPr id="4" name="Picture 3"/>
          <p:cNvPicPr>
            <a:picLocks noChangeAspect="1"/>
          </p:cNvPicPr>
          <p:nvPr/>
        </p:nvPicPr>
        <p:blipFill>
          <a:blip r:embed="rId4"/>
          <a:stretch>
            <a:fillRect/>
          </a:stretch>
        </p:blipFill>
        <p:spPr>
          <a:xfrm>
            <a:off x="2914326" y="951458"/>
            <a:ext cx="6877808" cy="4926594"/>
          </a:xfrm>
          <a:prstGeom prst="rect">
            <a:avLst/>
          </a:prstGeom>
        </p:spPr>
      </p:pic>
    </p:spTree>
    <p:extLst>
      <p:ext uri="{BB962C8B-B14F-4D97-AF65-F5344CB8AC3E}">
        <p14:creationId xmlns:p14="http://schemas.microsoft.com/office/powerpoint/2010/main" val="105163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0435" y="1681017"/>
            <a:ext cx="8914145" cy="3307000"/>
          </a:xfrm>
        </p:spPr>
        <p:txBody>
          <a:bodyPr/>
          <a:lstStyle/>
          <a:p>
            <a:pPr>
              <a:spcBef>
                <a:spcPts val="450"/>
              </a:spcBef>
            </a:pPr>
            <a:r>
              <a:rPr lang="en-US" dirty="0" smtClean="0"/>
              <a:t>The future</a:t>
            </a:r>
            <a:endParaRPr lang="en-US" dirty="0"/>
          </a:p>
        </p:txBody>
      </p:sp>
      <p:sp>
        <p:nvSpPr>
          <p:cNvPr id="4" name="Text Placeholder 3"/>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9943720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u="sng" dirty="0" smtClean="0"/>
              <a:t>Initial Exchange Offering (IEO)</a:t>
            </a:r>
            <a:endParaRPr lang="en-US" u="sng" dirty="0"/>
          </a:p>
        </p:txBody>
      </p:sp>
      <p:sp>
        <p:nvSpPr>
          <p:cNvPr id="7" name="Text Placeholder 1"/>
          <p:cNvSpPr txBox="1">
            <a:spLocks/>
          </p:cNvSpPr>
          <p:nvPr/>
        </p:nvSpPr>
        <p:spPr>
          <a:xfrm>
            <a:off x="1013910" y="5929796"/>
            <a:ext cx="5199854" cy="23547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00" dirty="0" smtClean="0">
                <a:solidFill>
                  <a:schemeClr val="tx1">
                    <a:lumMod val="50000"/>
                    <a:lumOff val="50000"/>
                  </a:schemeClr>
                </a:solidFill>
              </a:rPr>
              <a:t>Source</a:t>
            </a:r>
            <a:r>
              <a:rPr lang="en-US" sz="700" dirty="0">
                <a:solidFill>
                  <a:schemeClr val="tx1">
                    <a:lumMod val="50000"/>
                    <a:lumOff val="50000"/>
                  </a:schemeClr>
                </a:solidFill>
              </a:rPr>
              <a:t>: </a:t>
            </a:r>
            <a:r>
              <a:rPr lang="en-US" sz="700" dirty="0">
                <a:solidFill>
                  <a:schemeClr val="tx1">
                    <a:lumMod val="50000"/>
                    <a:lumOff val="50000"/>
                  </a:schemeClr>
                </a:solidFill>
              </a:rPr>
              <a:t>https://www.reuters.com/article/us-credit-suisse-blockchain/credit-suisse-tests-blockchain-for-processing-fund-trades-idUSKCN1PW2AA</a:t>
            </a:r>
            <a:endParaRPr lang="en-US" dirty="0"/>
          </a:p>
        </p:txBody>
      </p:sp>
      <p:pic>
        <p:nvPicPr>
          <p:cNvPr id="5" name="Picture 4"/>
          <p:cNvPicPr>
            <a:picLocks noChangeAspect="1"/>
          </p:cNvPicPr>
          <p:nvPr/>
        </p:nvPicPr>
        <p:blipFill>
          <a:blip r:embed="rId3"/>
          <a:stretch>
            <a:fillRect/>
          </a:stretch>
        </p:blipFill>
        <p:spPr>
          <a:xfrm>
            <a:off x="471055" y="957262"/>
            <a:ext cx="11277600" cy="4638675"/>
          </a:xfrm>
          <a:prstGeom prst="rect">
            <a:avLst/>
          </a:prstGeom>
        </p:spPr>
      </p:pic>
      <p:pic>
        <p:nvPicPr>
          <p:cNvPr id="6" name="Picture 5"/>
          <p:cNvPicPr>
            <a:picLocks noChangeAspect="1"/>
          </p:cNvPicPr>
          <p:nvPr/>
        </p:nvPicPr>
        <p:blipFill>
          <a:blip r:embed="rId4"/>
          <a:stretch>
            <a:fillRect/>
          </a:stretch>
        </p:blipFill>
        <p:spPr>
          <a:xfrm>
            <a:off x="1294101" y="957262"/>
            <a:ext cx="9309341" cy="4638675"/>
          </a:xfrm>
          <a:prstGeom prst="rect">
            <a:avLst/>
          </a:prstGeom>
        </p:spPr>
      </p:pic>
    </p:spTree>
    <p:extLst>
      <p:ext uri="{BB962C8B-B14F-4D97-AF65-F5344CB8AC3E}">
        <p14:creationId xmlns:p14="http://schemas.microsoft.com/office/powerpoint/2010/main" val="105276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1582" y="5038970"/>
            <a:ext cx="1931836" cy="533400"/>
          </a:xfrm>
        </p:spPr>
        <p:txBody>
          <a:bodyPr/>
          <a:lstStyle/>
          <a:p>
            <a:r>
              <a:rPr lang="en-US" b="1" dirty="0" smtClean="0"/>
              <a:t>BACI.ky</a:t>
            </a:r>
            <a:endParaRPr lang="en-US" b="1" dirty="0"/>
          </a:p>
        </p:txBody>
      </p:sp>
      <p:pic>
        <p:nvPicPr>
          <p:cNvPr id="3" name="Picture 2"/>
          <p:cNvPicPr>
            <a:picLocks noChangeAspect="1"/>
          </p:cNvPicPr>
          <p:nvPr/>
        </p:nvPicPr>
        <p:blipFill>
          <a:blip r:embed="rId3"/>
          <a:stretch>
            <a:fillRect/>
          </a:stretch>
        </p:blipFill>
        <p:spPr>
          <a:xfrm>
            <a:off x="0" y="1195657"/>
            <a:ext cx="12192000" cy="3289047"/>
          </a:xfrm>
          <a:prstGeom prst="rect">
            <a:avLst/>
          </a:prstGeom>
        </p:spPr>
      </p:pic>
      <p:sp>
        <p:nvSpPr>
          <p:cNvPr id="8" name="Title 1"/>
          <p:cNvSpPr txBox="1">
            <a:spLocks/>
          </p:cNvSpPr>
          <p:nvPr/>
        </p:nvSpPr>
        <p:spPr>
          <a:xfrm>
            <a:off x="723899" y="314569"/>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r>
              <a:rPr lang="en-US" u="sng" dirty="0" smtClean="0"/>
              <a:t>BACI</a:t>
            </a:r>
            <a:endParaRPr lang="en-US" u="sng" dirty="0"/>
          </a:p>
        </p:txBody>
      </p:sp>
    </p:spTree>
    <p:extLst>
      <p:ext uri="{BB962C8B-B14F-4D97-AF65-F5344CB8AC3E}">
        <p14:creationId xmlns:p14="http://schemas.microsoft.com/office/powerpoint/2010/main" val="26722249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p:cNvSpPr>
            <a:spLocks noGrp="1"/>
          </p:cNvSpPr>
          <p:nvPr>
            <p:ph type="title"/>
          </p:nvPr>
        </p:nvSpPr>
        <p:spPr>
          <a:xfrm>
            <a:off x="872850" y="1794133"/>
            <a:ext cx="3825126" cy="1907098"/>
          </a:xfrm>
        </p:spPr>
        <p:txBody>
          <a:bodyPr/>
          <a:lstStyle/>
          <a:p>
            <a:pPr algn="ctr">
              <a:lnSpc>
                <a:spcPct val="100000"/>
              </a:lnSpc>
            </a:pPr>
            <a:r>
              <a:rPr lang="en-US" sz="9600" dirty="0">
                <a:solidFill>
                  <a:schemeClr val="bg1"/>
                </a:solidFill>
              </a:rPr>
              <a:t>Questions</a:t>
            </a:r>
          </a:p>
        </p:txBody>
      </p:sp>
      <p:sp>
        <p:nvSpPr>
          <p:cNvPr id="5" name="Title 2"/>
          <p:cNvSpPr txBox="1">
            <a:spLocks/>
          </p:cNvSpPr>
          <p:nvPr/>
        </p:nvSpPr>
        <p:spPr>
          <a:xfrm>
            <a:off x="426904" y="1188090"/>
            <a:ext cx="10622096" cy="4651541"/>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775925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mtClean="0"/>
              <a:t>Thank you</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01360" y="3932119"/>
            <a:ext cx="593106" cy="59310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45673" y="3935572"/>
            <a:ext cx="505635" cy="6009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02515" y="4247172"/>
            <a:ext cx="1310176" cy="289384"/>
          </a:xfrm>
          <a:prstGeom prst="rect">
            <a:avLst/>
          </a:prstGeom>
        </p:spPr>
      </p:pic>
      <p:sp>
        <p:nvSpPr>
          <p:cNvPr id="8" name="Shape 36"/>
          <p:cNvSpPr/>
          <p:nvPr/>
        </p:nvSpPr>
        <p:spPr>
          <a:xfrm>
            <a:off x="2801360" y="4905588"/>
            <a:ext cx="8398453" cy="9236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defTabSz="914400">
              <a:defRPr sz="800">
                <a:solidFill>
                  <a:srgbClr val="004C97"/>
                </a:solidFill>
                <a:latin typeface="Univers LT Std 45 Light"/>
                <a:ea typeface="Univers LT Std 45 Light"/>
                <a:cs typeface="Univers LT Std 45 Light"/>
                <a:sym typeface="Univers LT Std 45 Light"/>
              </a:defRPr>
            </a:lvl1pPr>
          </a:lstStyle>
          <a:p>
            <a:pPr lvl="0">
              <a:defRPr sz="1800">
                <a:solidFill>
                  <a:srgbClr val="000000"/>
                </a:solidFill>
              </a:defRPr>
            </a:pPr>
            <a:r>
              <a:rPr lang="en-US" sz="700" dirty="0">
                <a:solidFill>
                  <a:schemeClr val="bg1"/>
                </a:solidFill>
                <a:latin typeface="+mn-lt"/>
                <a:ea typeface="Univers for KPMG Light"/>
                <a:cs typeface="Univers for KPMG Light"/>
              </a:rPr>
              <a:t>The information contained herein is of a general nature and is not intended to address the circumstances of any particular individual or entity. Although we endeavor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p>
          <a:p>
            <a:pPr lvl="0">
              <a:defRPr sz="1800">
                <a:solidFill>
                  <a:srgbClr val="000000"/>
                </a:solidFill>
              </a:defRPr>
            </a:pPr>
            <a:endParaRPr lang="en-US" sz="700" dirty="0">
              <a:solidFill>
                <a:schemeClr val="bg1"/>
              </a:solidFill>
              <a:latin typeface="+mn-lt"/>
              <a:ea typeface="Univers for KPMG Light"/>
              <a:cs typeface="Univers for KPMG Light"/>
            </a:endParaRPr>
          </a:p>
          <a:p>
            <a:pPr lvl="0">
              <a:defRPr sz="1800">
                <a:solidFill>
                  <a:srgbClr val="000000"/>
                </a:solidFill>
              </a:defRPr>
            </a:pPr>
            <a:r>
              <a:rPr lang="en-US" sz="700" dirty="0">
                <a:solidFill>
                  <a:schemeClr val="bg1"/>
                </a:solidFill>
                <a:latin typeface="+mn-lt"/>
                <a:ea typeface="Univers for KPMG Light"/>
                <a:cs typeface="Univers for KPMG Light"/>
              </a:rPr>
              <a:t>© </a:t>
            </a:r>
            <a:r>
              <a:rPr lang="en-US" sz="700" dirty="0" smtClean="0">
                <a:solidFill>
                  <a:schemeClr val="bg1"/>
                </a:solidFill>
                <a:latin typeface="+mn-lt"/>
                <a:ea typeface="Univers for KPMG Light"/>
                <a:cs typeface="Univers for KPMG Light"/>
              </a:rPr>
              <a:t>2019 </a:t>
            </a:r>
            <a:r>
              <a:rPr lang="en-US" sz="700" dirty="0">
                <a:solidFill>
                  <a:schemeClr val="bg1"/>
                </a:solidFill>
                <a:latin typeface="+mn-lt"/>
                <a:ea typeface="Univers for KPMG Light"/>
                <a:cs typeface="Univers for KPMG Light"/>
              </a:rPr>
              <a:t>KPMG, a Cayman Islands partnership and a member firm of the KPMG network of independent member firms affiliated with KPMG International Cooperative (“KPMG International”), a Swiss entity. All rights reserved.</a:t>
            </a:r>
            <a:endParaRPr sz="700" dirty="0">
              <a:solidFill>
                <a:schemeClr val="bg1"/>
              </a:solidFill>
              <a:latin typeface="+mn-lt"/>
              <a:ea typeface="Univers for KPMG Light"/>
              <a:cs typeface="Univers for KPMG Light"/>
            </a:endParaRPr>
          </a:p>
        </p:txBody>
      </p:sp>
      <p:sp>
        <p:nvSpPr>
          <p:cNvPr id="9" name="Title 1"/>
          <p:cNvSpPr txBox="1">
            <a:spLocks/>
          </p:cNvSpPr>
          <p:nvPr/>
        </p:nvSpPr>
        <p:spPr>
          <a:xfrm>
            <a:off x="2801360" y="3352744"/>
            <a:ext cx="1711362" cy="233767"/>
          </a:xfrm>
          <a:prstGeom prst="rect">
            <a:avLst/>
          </a:prstGeom>
          <a:noFill/>
        </p:spPr>
        <p:txBody>
          <a:bodyPr vert="horz" lIns="0" tIns="0" rIns="0" bIns="0" rtlCol="0" anchor="t" anchorCtr="0">
            <a:noAutofit/>
          </a:bodyPr>
          <a:lstStyle>
            <a:lvl1pPr algn="l" eaLnBrk="1" hangingPunct="1">
              <a:lnSpc>
                <a:spcPct val="70000"/>
              </a:lnSpc>
              <a:defRPr sz="11000">
                <a:solidFill>
                  <a:srgbClr val="FFFFFF"/>
                </a:solidFill>
                <a:latin typeface="KPMG Extralight" panose="020B0303030202040204" pitchFamily="34" charset="0"/>
                <a:cs typeface="KPMG Extralight" panose="020B0303030202040204" pitchFamily="34" charset="0"/>
              </a:defRPr>
            </a:lvl1pPr>
          </a:lstStyle>
          <a:p>
            <a:pPr defTabSz="806867"/>
            <a:r>
              <a:rPr lang="en-US" sz="882" b="1" kern="0" dirty="0" smtClean="0">
                <a:latin typeface="Univers 45 Light" pitchFamily="2" charset="0"/>
              </a:rPr>
              <a:t>kpmg.ky</a:t>
            </a:r>
            <a:endParaRPr lang="en-US" sz="9706" b="1" kern="0" dirty="0"/>
          </a:p>
        </p:txBody>
      </p:sp>
      <p:grpSp>
        <p:nvGrpSpPr>
          <p:cNvPr id="10" name="Group 9"/>
          <p:cNvGrpSpPr/>
          <p:nvPr/>
        </p:nvGrpSpPr>
        <p:grpSpPr>
          <a:xfrm>
            <a:off x="2709863" y="5962890"/>
            <a:ext cx="4041458" cy="572901"/>
            <a:chOff x="-29654" y="285750"/>
            <a:chExt cx="4254871" cy="603153"/>
          </a:xfrm>
        </p:grpSpPr>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75" y="285750"/>
              <a:ext cx="3819525" cy="326390"/>
            </a:xfrm>
            <a:prstGeom prst="rect">
              <a:avLst/>
            </a:prstGeom>
          </p:spPr>
        </p:pic>
        <p:sp>
          <p:nvSpPr>
            <p:cNvPr id="12" name="Text Box 2"/>
            <p:cNvSpPr txBox="1">
              <a:spLocks noChangeArrowheads="1"/>
            </p:cNvSpPr>
            <p:nvPr/>
          </p:nvSpPr>
          <p:spPr bwMode="auto">
            <a:xfrm>
              <a:off x="-29654" y="603788"/>
              <a:ext cx="1510665" cy="2851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GB" sz="800" b="1" dirty="0">
                  <a:solidFill>
                    <a:srgbClr val="FFFFFF"/>
                  </a:solidFill>
                  <a:effectLst/>
                  <a:ea typeface="Calibri" panose="020F0502020204030204" pitchFamily="34" charset="0"/>
                  <a:cs typeface="Times New Roman" panose="02020603050405020304" pitchFamily="18" charset="0"/>
                </a:rPr>
                <a:t>kpmg.com/</a:t>
              </a:r>
              <a:r>
                <a:rPr lang="en-GB" sz="800" b="1" dirty="0" err="1">
                  <a:solidFill>
                    <a:srgbClr val="FFFFFF"/>
                  </a:solidFill>
                  <a:effectLst/>
                  <a:ea typeface="Calibri" panose="020F0502020204030204" pitchFamily="34" charset="0"/>
                  <a:cs typeface="Times New Roman" panose="02020603050405020304" pitchFamily="18" charset="0"/>
                </a:rPr>
                <a:t>socialmedia</a:t>
              </a:r>
              <a:endParaRPr lang="en-US" sz="800" dirty="0">
                <a:effectLst/>
                <a:ea typeface="Calibri" panose="020F0502020204030204" pitchFamily="34" charset="0"/>
                <a:cs typeface="Times New Roman" panose="02020603050405020304" pitchFamily="18" charset="0"/>
              </a:endParaRPr>
            </a:p>
          </p:txBody>
        </p:sp>
        <p:sp>
          <p:nvSpPr>
            <p:cNvPr id="13" name="Text Box 2"/>
            <p:cNvSpPr txBox="1">
              <a:spLocks noChangeArrowheads="1"/>
            </p:cNvSpPr>
            <p:nvPr/>
          </p:nvSpPr>
          <p:spPr bwMode="auto">
            <a:xfrm>
              <a:off x="2714552" y="602716"/>
              <a:ext cx="1510665" cy="2851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GB" sz="800" b="1" dirty="0">
                  <a:solidFill>
                    <a:srgbClr val="FFFFFF"/>
                  </a:solidFill>
                  <a:effectLst/>
                  <a:ea typeface="Calibri" panose="020F0502020204030204" pitchFamily="34" charset="0"/>
                  <a:cs typeface="Times New Roman" panose="02020603050405020304" pitchFamily="18" charset="0"/>
                </a:rPr>
                <a:t>kpmg.com/app</a:t>
              </a:r>
              <a:endParaRPr lang="en-US" sz="800"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2015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8256" y="407416"/>
            <a:ext cx="10195200" cy="533400"/>
          </a:xfrm>
        </p:spPr>
        <p:txBody>
          <a:bodyPr/>
          <a:lstStyle/>
          <a:p>
            <a:r>
              <a:rPr lang="en-US" b="1" u="sng" dirty="0" smtClean="0"/>
              <a:t>The early attempts</a:t>
            </a:r>
            <a:endParaRPr lang="en-US" b="1" u="sng" dirty="0"/>
          </a:p>
        </p:txBody>
      </p:sp>
      <p:cxnSp>
        <p:nvCxnSpPr>
          <p:cNvPr id="5" name="Straight Connector 4"/>
          <p:cNvCxnSpPr/>
          <p:nvPr/>
        </p:nvCxnSpPr>
        <p:spPr>
          <a:xfrm flipV="1">
            <a:off x="789041" y="3000248"/>
            <a:ext cx="10535232" cy="24384"/>
          </a:xfrm>
          <a:prstGeom prst="line">
            <a:avLst/>
          </a:prstGeom>
          <a:ln w="53975"/>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787697" y="2823464"/>
            <a:ext cx="0" cy="4023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3393" y="3239462"/>
            <a:ext cx="829056" cy="426720"/>
          </a:xfrm>
          <a:prstGeom prst="rect">
            <a:avLst/>
          </a:prstGeom>
          <a:noFill/>
          <a:ln>
            <a:noFill/>
          </a:ln>
        </p:spPr>
        <p:txBody>
          <a:bodyPr wrap="square" lIns="54610" tIns="54610" rIns="54610" bIns="54610" rtlCol="0">
            <a:noAutofit/>
          </a:bodyPr>
          <a:lstStyle/>
          <a:p>
            <a:pPr>
              <a:spcAft>
                <a:spcPts val="600"/>
              </a:spcAft>
            </a:pPr>
            <a:r>
              <a:rPr lang="en-US" sz="2400" dirty="0" smtClean="0">
                <a:solidFill>
                  <a:schemeClr val="tx2"/>
                </a:solidFill>
              </a:rPr>
              <a:t>1997</a:t>
            </a:r>
          </a:p>
        </p:txBody>
      </p:sp>
      <p:sp>
        <p:nvSpPr>
          <p:cNvPr id="9" name="TextBox 8"/>
          <p:cNvSpPr txBox="1"/>
          <p:nvPr/>
        </p:nvSpPr>
        <p:spPr>
          <a:xfrm>
            <a:off x="63500" y="2015917"/>
            <a:ext cx="1648841" cy="895939"/>
          </a:xfrm>
          <a:prstGeom prst="rect">
            <a:avLst/>
          </a:prstGeom>
          <a:noFill/>
          <a:ln>
            <a:noFill/>
          </a:ln>
        </p:spPr>
        <p:txBody>
          <a:bodyPr wrap="square" lIns="54610" tIns="54610" rIns="54610" bIns="54610" rtlCol="0">
            <a:noAutofit/>
          </a:bodyPr>
          <a:lstStyle/>
          <a:p>
            <a:pPr algn="ctr">
              <a:spcAft>
                <a:spcPts val="600"/>
              </a:spcAft>
            </a:pPr>
            <a:r>
              <a:rPr lang="en-US" sz="2400" dirty="0" err="1" smtClean="0">
                <a:solidFill>
                  <a:schemeClr val="tx2"/>
                </a:solidFill>
              </a:rPr>
              <a:t>HashCash</a:t>
            </a:r>
            <a:endParaRPr lang="en-US" sz="2400" dirty="0" smtClean="0">
              <a:solidFill>
                <a:schemeClr val="tx2"/>
              </a:solidFill>
            </a:endParaRPr>
          </a:p>
          <a:p>
            <a:pPr algn="ctr">
              <a:spcAft>
                <a:spcPts val="600"/>
              </a:spcAft>
            </a:pPr>
            <a:r>
              <a:rPr lang="en-US" sz="1400" dirty="0" smtClean="0">
                <a:solidFill>
                  <a:schemeClr val="tx2"/>
                </a:solidFill>
              </a:rPr>
              <a:t>Dr. Adam Back</a:t>
            </a:r>
          </a:p>
        </p:txBody>
      </p:sp>
      <p:sp>
        <p:nvSpPr>
          <p:cNvPr id="10" name="TextBox 9"/>
          <p:cNvSpPr txBox="1"/>
          <p:nvPr/>
        </p:nvSpPr>
        <p:spPr>
          <a:xfrm>
            <a:off x="2022010" y="1967971"/>
            <a:ext cx="1648841" cy="895939"/>
          </a:xfrm>
          <a:prstGeom prst="rect">
            <a:avLst/>
          </a:prstGeom>
          <a:noFill/>
          <a:ln>
            <a:noFill/>
          </a:ln>
        </p:spPr>
        <p:txBody>
          <a:bodyPr wrap="square" lIns="54610" tIns="54610" rIns="54610" bIns="54610" rtlCol="0">
            <a:noAutofit/>
          </a:bodyPr>
          <a:lstStyle/>
          <a:p>
            <a:pPr algn="ctr">
              <a:spcAft>
                <a:spcPts val="600"/>
              </a:spcAft>
            </a:pPr>
            <a:r>
              <a:rPr lang="en-US" sz="2400" dirty="0" smtClean="0">
                <a:solidFill>
                  <a:schemeClr val="tx2"/>
                </a:solidFill>
              </a:rPr>
              <a:t>B-Money</a:t>
            </a:r>
          </a:p>
          <a:p>
            <a:pPr algn="ctr">
              <a:spcAft>
                <a:spcPts val="600"/>
              </a:spcAft>
            </a:pPr>
            <a:r>
              <a:rPr lang="en-US" sz="1400" dirty="0" smtClean="0">
                <a:solidFill>
                  <a:schemeClr val="tx2"/>
                </a:solidFill>
              </a:rPr>
              <a:t>Wei Dai</a:t>
            </a:r>
          </a:p>
        </p:txBody>
      </p:sp>
      <p:sp>
        <p:nvSpPr>
          <p:cNvPr id="11" name="TextBox 10"/>
          <p:cNvSpPr txBox="1"/>
          <p:nvPr/>
        </p:nvSpPr>
        <p:spPr>
          <a:xfrm>
            <a:off x="2431902" y="3239462"/>
            <a:ext cx="829056" cy="426720"/>
          </a:xfrm>
          <a:prstGeom prst="rect">
            <a:avLst/>
          </a:prstGeom>
          <a:noFill/>
          <a:ln>
            <a:noFill/>
          </a:ln>
        </p:spPr>
        <p:txBody>
          <a:bodyPr wrap="square" lIns="54610" tIns="54610" rIns="54610" bIns="54610" rtlCol="0">
            <a:noAutofit/>
          </a:bodyPr>
          <a:lstStyle/>
          <a:p>
            <a:pPr>
              <a:spcAft>
                <a:spcPts val="600"/>
              </a:spcAft>
            </a:pPr>
            <a:r>
              <a:rPr lang="en-US" sz="2400" dirty="0" smtClean="0">
                <a:solidFill>
                  <a:schemeClr val="tx2"/>
                </a:solidFill>
              </a:rPr>
              <a:t>1998</a:t>
            </a:r>
          </a:p>
        </p:txBody>
      </p:sp>
      <p:cxnSp>
        <p:nvCxnSpPr>
          <p:cNvPr id="12" name="Straight Connector 11"/>
          <p:cNvCxnSpPr/>
          <p:nvPr/>
        </p:nvCxnSpPr>
        <p:spPr>
          <a:xfrm>
            <a:off x="2846430" y="2799080"/>
            <a:ext cx="0" cy="4023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69241" y="1589025"/>
            <a:ext cx="2057898" cy="1146047"/>
          </a:xfrm>
          <a:prstGeom prst="rect">
            <a:avLst/>
          </a:prstGeom>
          <a:noFill/>
          <a:ln>
            <a:noFill/>
          </a:ln>
        </p:spPr>
        <p:txBody>
          <a:bodyPr wrap="square" lIns="54610" tIns="54610" rIns="54610" bIns="54610" rtlCol="0">
            <a:noAutofit/>
          </a:bodyPr>
          <a:lstStyle/>
          <a:p>
            <a:pPr algn="ctr">
              <a:spcAft>
                <a:spcPts val="600"/>
              </a:spcAft>
            </a:pPr>
            <a:r>
              <a:rPr lang="en-US" sz="2400" dirty="0" smtClean="0">
                <a:solidFill>
                  <a:schemeClr val="tx2"/>
                </a:solidFill>
              </a:rPr>
              <a:t>Reusable Proof of Work</a:t>
            </a:r>
          </a:p>
          <a:p>
            <a:pPr algn="ctr">
              <a:spcAft>
                <a:spcPts val="600"/>
              </a:spcAft>
            </a:pPr>
            <a:r>
              <a:rPr lang="en-US" sz="1400" dirty="0" smtClean="0">
                <a:solidFill>
                  <a:schemeClr val="tx2"/>
                </a:solidFill>
              </a:rPr>
              <a:t>Hal Finney</a:t>
            </a:r>
          </a:p>
        </p:txBody>
      </p:sp>
      <p:sp>
        <p:nvSpPr>
          <p:cNvPr id="15" name="TextBox 14"/>
          <p:cNvSpPr txBox="1"/>
          <p:nvPr/>
        </p:nvSpPr>
        <p:spPr>
          <a:xfrm>
            <a:off x="7325529" y="1903141"/>
            <a:ext cx="1648841" cy="895939"/>
          </a:xfrm>
          <a:prstGeom prst="rect">
            <a:avLst/>
          </a:prstGeom>
          <a:noFill/>
          <a:ln>
            <a:noFill/>
          </a:ln>
        </p:spPr>
        <p:txBody>
          <a:bodyPr wrap="square" lIns="54610" tIns="54610" rIns="54610" bIns="54610" rtlCol="0">
            <a:noAutofit/>
          </a:bodyPr>
          <a:lstStyle/>
          <a:p>
            <a:pPr algn="ctr">
              <a:spcAft>
                <a:spcPts val="600"/>
              </a:spcAft>
            </a:pPr>
            <a:r>
              <a:rPr lang="en-US" sz="2400" dirty="0" err="1" smtClean="0">
                <a:solidFill>
                  <a:schemeClr val="tx2"/>
                </a:solidFill>
              </a:rPr>
              <a:t>Bitgold</a:t>
            </a:r>
            <a:endParaRPr lang="en-US" sz="2400" dirty="0" smtClean="0">
              <a:solidFill>
                <a:schemeClr val="tx2"/>
              </a:solidFill>
            </a:endParaRPr>
          </a:p>
          <a:p>
            <a:pPr algn="ctr">
              <a:spcAft>
                <a:spcPts val="600"/>
              </a:spcAft>
            </a:pPr>
            <a:r>
              <a:rPr lang="en-US" sz="1400" dirty="0" smtClean="0">
                <a:solidFill>
                  <a:schemeClr val="tx2"/>
                </a:solidFill>
              </a:rPr>
              <a:t>Nick Szabo</a:t>
            </a:r>
          </a:p>
        </p:txBody>
      </p:sp>
      <p:cxnSp>
        <p:nvCxnSpPr>
          <p:cNvPr id="16" name="Straight Connector 15"/>
          <p:cNvCxnSpPr/>
          <p:nvPr/>
        </p:nvCxnSpPr>
        <p:spPr>
          <a:xfrm>
            <a:off x="5485998" y="2823464"/>
            <a:ext cx="0" cy="4023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149950" y="2823464"/>
            <a:ext cx="0" cy="4023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071470" y="3225800"/>
            <a:ext cx="829056" cy="426720"/>
          </a:xfrm>
          <a:prstGeom prst="rect">
            <a:avLst/>
          </a:prstGeom>
          <a:noFill/>
          <a:ln>
            <a:noFill/>
          </a:ln>
        </p:spPr>
        <p:txBody>
          <a:bodyPr wrap="square" lIns="54610" tIns="54610" rIns="54610" bIns="54610" rtlCol="0">
            <a:noAutofit/>
          </a:bodyPr>
          <a:lstStyle/>
          <a:p>
            <a:pPr>
              <a:spcAft>
                <a:spcPts val="600"/>
              </a:spcAft>
            </a:pPr>
            <a:r>
              <a:rPr lang="en-US" sz="2400" dirty="0" smtClean="0">
                <a:solidFill>
                  <a:schemeClr val="tx2"/>
                </a:solidFill>
              </a:rPr>
              <a:t>2004</a:t>
            </a:r>
          </a:p>
        </p:txBody>
      </p:sp>
      <p:sp>
        <p:nvSpPr>
          <p:cNvPr id="19" name="TextBox 18"/>
          <p:cNvSpPr txBox="1"/>
          <p:nvPr/>
        </p:nvSpPr>
        <p:spPr>
          <a:xfrm>
            <a:off x="7711038" y="3222644"/>
            <a:ext cx="829056" cy="426720"/>
          </a:xfrm>
          <a:prstGeom prst="rect">
            <a:avLst/>
          </a:prstGeom>
          <a:noFill/>
          <a:ln>
            <a:noFill/>
          </a:ln>
        </p:spPr>
        <p:txBody>
          <a:bodyPr wrap="square" lIns="54610" tIns="54610" rIns="54610" bIns="54610" rtlCol="0">
            <a:noAutofit/>
          </a:bodyPr>
          <a:lstStyle/>
          <a:p>
            <a:pPr>
              <a:spcAft>
                <a:spcPts val="600"/>
              </a:spcAft>
            </a:pPr>
            <a:r>
              <a:rPr lang="en-US" sz="2400" dirty="0" smtClean="0">
                <a:solidFill>
                  <a:schemeClr val="tx2"/>
                </a:solidFill>
              </a:rPr>
              <a:t>2005</a:t>
            </a:r>
          </a:p>
        </p:txBody>
      </p:sp>
      <p:sp>
        <p:nvSpPr>
          <p:cNvPr id="20" name="TextBox 19"/>
          <p:cNvSpPr txBox="1"/>
          <p:nvPr/>
        </p:nvSpPr>
        <p:spPr>
          <a:xfrm>
            <a:off x="10499852" y="1903141"/>
            <a:ext cx="1648841" cy="895939"/>
          </a:xfrm>
          <a:prstGeom prst="rect">
            <a:avLst/>
          </a:prstGeom>
          <a:noFill/>
          <a:ln>
            <a:noFill/>
          </a:ln>
        </p:spPr>
        <p:txBody>
          <a:bodyPr wrap="square" lIns="54610" tIns="54610" rIns="54610" bIns="54610" rtlCol="0">
            <a:noAutofit/>
          </a:bodyPr>
          <a:lstStyle/>
          <a:p>
            <a:pPr algn="ctr">
              <a:spcAft>
                <a:spcPts val="600"/>
              </a:spcAft>
            </a:pPr>
            <a:r>
              <a:rPr lang="en-US" sz="2400" dirty="0" smtClean="0">
                <a:solidFill>
                  <a:schemeClr val="tx2"/>
                </a:solidFill>
              </a:rPr>
              <a:t>Bitcoin</a:t>
            </a:r>
          </a:p>
          <a:p>
            <a:pPr algn="ctr">
              <a:spcAft>
                <a:spcPts val="600"/>
              </a:spcAft>
            </a:pPr>
            <a:r>
              <a:rPr lang="en-US" sz="1400" dirty="0" smtClean="0">
                <a:solidFill>
                  <a:schemeClr val="tx2"/>
                </a:solidFill>
              </a:rPr>
              <a:t>Satoshi </a:t>
            </a:r>
            <a:r>
              <a:rPr lang="en-US" sz="1400" dirty="0" err="1" smtClean="0">
                <a:solidFill>
                  <a:schemeClr val="tx2"/>
                </a:solidFill>
              </a:rPr>
              <a:t>Nakamoto</a:t>
            </a:r>
            <a:endParaRPr lang="en-US" sz="1400" dirty="0" smtClean="0">
              <a:solidFill>
                <a:schemeClr val="tx2"/>
              </a:solidFill>
            </a:endParaRPr>
          </a:p>
        </p:txBody>
      </p:sp>
      <p:cxnSp>
        <p:nvCxnSpPr>
          <p:cNvPr id="21" name="Straight Connector 20"/>
          <p:cNvCxnSpPr/>
          <p:nvPr/>
        </p:nvCxnSpPr>
        <p:spPr>
          <a:xfrm>
            <a:off x="11324273" y="2823464"/>
            <a:ext cx="0" cy="4023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885361" y="3222644"/>
            <a:ext cx="829056" cy="426720"/>
          </a:xfrm>
          <a:prstGeom prst="rect">
            <a:avLst/>
          </a:prstGeom>
          <a:noFill/>
          <a:ln>
            <a:noFill/>
          </a:ln>
        </p:spPr>
        <p:txBody>
          <a:bodyPr wrap="square" lIns="54610" tIns="54610" rIns="54610" bIns="54610" rtlCol="0">
            <a:noAutofit/>
          </a:bodyPr>
          <a:lstStyle/>
          <a:p>
            <a:pPr>
              <a:spcAft>
                <a:spcPts val="600"/>
              </a:spcAft>
            </a:pPr>
            <a:r>
              <a:rPr lang="en-US" sz="2400" dirty="0" smtClean="0">
                <a:solidFill>
                  <a:schemeClr val="tx2"/>
                </a:solidFill>
              </a:rPr>
              <a:t>2008</a:t>
            </a:r>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0233703" y="3821976"/>
            <a:ext cx="1734205" cy="173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231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So what is a Blockchain?</a:t>
            </a:r>
            <a:endParaRPr lang="en-US" dirty="0"/>
          </a:p>
        </p:txBody>
      </p:sp>
      <p:sp>
        <p:nvSpPr>
          <p:cNvPr id="4" name="Text Placeholder 3"/>
          <p:cNvSpPr>
            <a:spLocks noGrp="1"/>
          </p:cNvSpPr>
          <p:nvPr>
            <p:ph type="body" sz="quarter" idx="11"/>
          </p:nvPr>
        </p:nvSpPr>
        <p:spPr/>
        <p:txBody>
          <a:bodyPr/>
          <a:lstStyle/>
          <a:p>
            <a:r>
              <a:rPr lang="en-GB" dirty="0" smtClean="0"/>
              <a:t> </a:t>
            </a:r>
            <a:endParaRPr lang="en-GB" dirty="0"/>
          </a:p>
        </p:txBody>
      </p:sp>
      <p:sp>
        <p:nvSpPr>
          <p:cNvPr id="3" name="Text Placeholder 1"/>
          <p:cNvSpPr txBox="1">
            <a:spLocks/>
          </p:cNvSpPr>
          <p:nvPr/>
        </p:nvSpPr>
        <p:spPr>
          <a:xfrm>
            <a:off x="986208" y="2415214"/>
            <a:ext cx="10195200" cy="198609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482136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It’s a </a:t>
            </a:r>
            <a:r>
              <a:rPr lang="en-US" b="1" u="sng" dirty="0" smtClean="0"/>
              <a:t>ledger:</a:t>
            </a:r>
            <a:endParaRPr lang="en-US" b="1" u="sng" dirty="0"/>
          </a:p>
        </p:txBody>
      </p:sp>
      <p:pic>
        <p:nvPicPr>
          <p:cNvPr id="3074" name="Picture 2" descr="Image result for t account led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02618" y="1080199"/>
            <a:ext cx="6486021" cy="468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752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Why is it so powerful?</a:t>
            </a:r>
            <a:endParaRPr lang="en-US" dirty="0"/>
          </a:p>
        </p:txBody>
      </p:sp>
      <p:sp>
        <p:nvSpPr>
          <p:cNvPr id="4" name="Text Placeholder 3"/>
          <p:cNvSpPr>
            <a:spLocks noGrp="1"/>
          </p:cNvSpPr>
          <p:nvPr>
            <p:ph type="body" sz="quarter" idx="11"/>
          </p:nvPr>
        </p:nvSpPr>
        <p:spPr/>
        <p:txBody>
          <a:bodyPr/>
          <a:lstStyle/>
          <a:p>
            <a:r>
              <a:rPr lang="en-GB" dirty="0" smtClean="0"/>
              <a:t> </a:t>
            </a:r>
            <a:endParaRPr lang="en-GB" dirty="0"/>
          </a:p>
        </p:txBody>
      </p:sp>
      <p:sp>
        <p:nvSpPr>
          <p:cNvPr id="3" name="Text Placeholder 1"/>
          <p:cNvSpPr txBox="1">
            <a:spLocks/>
          </p:cNvSpPr>
          <p:nvPr/>
        </p:nvSpPr>
        <p:spPr>
          <a:xfrm>
            <a:off x="986208" y="2415214"/>
            <a:ext cx="10195200" cy="198609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957267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14569"/>
            <a:ext cx="10195200" cy="533400"/>
          </a:xfrm>
        </p:spPr>
        <p:txBody>
          <a:bodyPr/>
          <a:lstStyle/>
          <a:p>
            <a:r>
              <a:rPr lang="en-US" b="1" u="sng" dirty="0" smtClean="0"/>
              <a:t>Peer to peer sharing</a:t>
            </a:r>
            <a:r>
              <a:rPr lang="en-US" b="1" u="sng" dirty="0" smtClean="0"/>
              <a:t>:</a:t>
            </a:r>
            <a:endParaRPr lang="en-US" b="1" u="sng" dirty="0"/>
          </a:p>
        </p:txBody>
      </p:sp>
      <p:pic>
        <p:nvPicPr>
          <p:cNvPr id="42" name="Picture 2" descr="Image result for bittorrent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3377" y="1246117"/>
            <a:ext cx="6650627" cy="283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843453"/>
      </p:ext>
    </p:extLst>
  </p:cSld>
  <p:clrMapOvr>
    <a:masterClrMapping/>
  </p:clrMapOvr>
  <p:timing>
    <p:tnLst>
      <p:par>
        <p:cTn id="1" dur="indefinite" restart="never" nodeType="tmRoot"/>
      </p:par>
    </p:tnLst>
  </p:timing>
</p:sld>
</file>

<file path=ppt/theme/theme1.xml><?xml version="1.0" encoding="utf-8"?>
<a:theme xmlns:a="http://schemas.openxmlformats.org/drawingml/2006/main" name="KPMG_Widescreen_16:9 02/02/2016">
  <a:themeElements>
    <a:clrScheme name="New KPMG Colours">
      <a:dk1>
        <a:srgbClr val="000000"/>
      </a:dk1>
      <a:lt1>
        <a:sysClr val="window" lastClr="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KPMG Widescreen Standard Template.potx" id="{8A6C5161-29CD-4D97-BC51-61EAA3573FA6}" vid="{4CED6A48-B603-4874-8EE7-135C6B6F4E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KPMG Widescreen Standard Template</Template>
  <TotalTime>10770</TotalTime>
  <Words>1133</Words>
  <Application>Microsoft Office PowerPoint</Application>
  <PresentationFormat>Widescreen</PresentationFormat>
  <Paragraphs>261</Paragraphs>
  <Slides>46</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Univers 45 Light</vt:lpstr>
      <vt:lpstr>Times New Roman</vt:lpstr>
      <vt:lpstr>KPMG Light</vt:lpstr>
      <vt:lpstr>Arial</vt:lpstr>
      <vt:lpstr>KPMG Extralight</vt:lpstr>
      <vt:lpstr>Calibri</vt:lpstr>
      <vt:lpstr>Univers LT Std 45 Light</vt:lpstr>
      <vt:lpstr>Univers for KPMG Light</vt:lpstr>
      <vt:lpstr>KPMG_Widescreen_16:9 02/02/2016</vt:lpstr>
      <vt:lpstr>Introduction to the world of Blockchain</vt:lpstr>
      <vt:lpstr>Agenda:</vt:lpstr>
      <vt:lpstr>So where did it all begin?</vt:lpstr>
      <vt:lpstr>Bitcoin</vt:lpstr>
      <vt:lpstr>The early attempts</vt:lpstr>
      <vt:lpstr>So what is a Blockchain?</vt:lpstr>
      <vt:lpstr>It’s a ledger:</vt:lpstr>
      <vt:lpstr>Why is it so powerful?</vt:lpstr>
      <vt:lpstr>Peer to peer sharing:</vt:lpstr>
      <vt:lpstr>Peer to peer sharing:</vt:lpstr>
      <vt:lpstr>Open source software development:</vt:lpstr>
      <vt:lpstr>Encryption:</vt:lpstr>
      <vt:lpstr>How does it work?</vt:lpstr>
      <vt:lpstr>Alice wants to send Bob some Bitcoin?</vt:lpstr>
      <vt:lpstr>For Bitcoin</vt:lpstr>
      <vt:lpstr>Back to Alice and Bob</vt:lpstr>
      <vt:lpstr>Who verifies this transaction?</vt:lpstr>
      <vt:lpstr>Proof of Work (POW)</vt:lpstr>
      <vt:lpstr>Mining Fee</vt:lpstr>
      <vt:lpstr>Blockchain:</vt:lpstr>
      <vt:lpstr>Final Transaction:</vt:lpstr>
      <vt:lpstr>Final Transaction:</vt:lpstr>
      <vt:lpstr>Why does all of this matter?</vt:lpstr>
      <vt:lpstr>PowerPoint Presentation</vt:lpstr>
      <vt:lpstr>Current trends and topics</vt:lpstr>
      <vt:lpstr>Rise of the stable coins</vt:lpstr>
      <vt:lpstr>Rise of the Stable Coins</vt:lpstr>
      <vt:lpstr>Security tokens</vt:lpstr>
      <vt:lpstr>Security tokens</vt:lpstr>
      <vt:lpstr>Impact for funds</vt:lpstr>
      <vt:lpstr>Impact for funds</vt:lpstr>
      <vt:lpstr>Regulations</vt:lpstr>
      <vt:lpstr>Bermuda</vt:lpstr>
      <vt:lpstr>Malta</vt:lpstr>
      <vt:lpstr>World wide</vt:lpstr>
      <vt:lpstr>Financial Action Task Force (FATF)</vt:lpstr>
      <vt:lpstr>Security</vt:lpstr>
      <vt:lpstr>Security</vt:lpstr>
      <vt:lpstr>Security</vt:lpstr>
      <vt:lpstr>SOC’s</vt:lpstr>
      <vt:lpstr>Insurance</vt:lpstr>
      <vt:lpstr>The future</vt:lpstr>
      <vt:lpstr>Initial Exchange Offering (IEO)</vt:lpstr>
      <vt:lpstr>BACI.ky</vt:lpstr>
      <vt:lpstr>Questions</vt:lpstr>
      <vt:lpstr>Thank you</vt:lpstr>
    </vt:vector>
  </TitlesOfParts>
  <Company>KPMG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 screen template</dc:title>
  <dc:creator>Basson, Petri</dc:creator>
  <cp:lastModifiedBy>Basson, Petri</cp:lastModifiedBy>
  <cp:revision>199</cp:revision>
  <cp:lastPrinted>2018-05-23T11:18:32Z</cp:lastPrinted>
  <dcterms:created xsi:type="dcterms:W3CDTF">2018-03-05T22:10:22Z</dcterms:created>
  <dcterms:modified xsi:type="dcterms:W3CDTF">2019-03-14T11:32:08Z</dcterms:modified>
  <cp:category>KPMG Confidential</cp:category>
</cp:coreProperties>
</file>